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20" r:id="rId1"/>
  </p:sldMasterIdLst>
  <p:sldIdLst>
    <p:sldId id="256" r:id="rId2"/>
    <p:sldId id="257" r:id="rId3"/>
    <p:sldId id="260" r:id="rId4"/>
    <p:sldId id="259" r:id="rId5"/>
    <p:sldId id="261" r:id="rId6"/>
    <p:sldId id="258" r:id="rId7"/>
    <p:sldId id="262" r:id="rId8"/>
    <p:sldId id="264" r:id="rId9"/>
    <p:sldId id="265" r:id="rId10"/>
    <p:sldId id="266" r:id="rId11"/>
    <p:sldId id="276" r:id="rId12"/>
    <p:sldId id="268" r:id="rId13"/>
    <p:sldId id="269" r:id="rId14"/>
    <p:sldId id="274" r:id="rId15"/>
    <p:sldId id="270" r:id="rId16"/>
    <p:sldId id="271" r:id="rId17"/>
    <p:sldId id="272" r:id="rId18"/>
    <p:sldId id="273" r:id="rId19"/>
    <p:sldId id="275" r:id="rId20"/>
    <p:sldId id="277" r:id="rId21"/>
    <p:sldId id="279" r:id="rId22"/>
    <p:sldId id="278" r:id="rId2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2857"/>
    <p:restoredTop sz="94637"/>
  </p:normalViewPr>
  <p:slideViewPr>
    <p:cSldViewPr snapToGrid="0" snapToObjects="1">
      <p:cViewPr varScale="1">
        <p:scale>
          <a:sx n="93" d="100"/>
          <a:sy n="93" d="100"/>
        </p:scale>
        <p:origin x="232" y="5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5F73AEB-B3E4-4B46-87F2-3609D4F6E671}" type="datetimeFigureOut">
              <a:rPr lang="sr-Latn-RS" smtClean="0"/>
              <a:t>20.12.23.</a:t>
            </a:fld>
            <a:endParaRPr lang="sr-Latn-RS"/>
          </a:p>
        </p:txBody>
      </p:sp>
      <p:sp>
        <p:nvSpPr>
          <p:cNvPr id="5" name="Footer Placeholder 4"/>
          <p:cNvSpPr>
            <a:spLocks noGrp="1"/>
          </p:cNvSpPr>
          <p:nvPr>
            <p:ph type="ftr" sz="quarter" idx="11"/>
          </p:nvPr>
        </p:nvSpPr>
        <p:spPr/>
        <p:txBody>
          <a:bodyPr/>
          <a:lstStyle/>
          <a:p>
            <a:endParaRPr lang="sr-Latn-RS"/>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C7E2A465-C729-C24B-A0BE-E8098C2FACE1}" type="slidenum">
              <a:rPr lang="sr-Latn-RS" smtClean="0"/>
              <a:t>‹#›</a:t>
            </a:fld>
            <a:endParaRPr lang="sr-Latn-RS"/>
          </a:p>
        </p:txBody>
      </p:sp>
    </p:spTree>
    <p:extLst>
      <p:ext uri="{BB962C8B-B14F-4D97-AF65-F5344CB8AC3E}">
        <p14:creationId xmlns:p14="http://schemas.microsoft.com/office/powerpoint/2010/main" val="6102075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5F73AEB-B3E4-4B46-87F2-3609D4F6E671}" type="datetimeFigureOut">
              <a:rPr lang="sr-Latn-RS" smtClean="0"/>
              <a:t>20.12.23.</a:t>
            </a:fld>
            <a:endParaRPr lang="sr-Latn-RS"/>
          </a:p>
        </p:txBody>
      </p:sp>
      <p:sp>
        <p:nvSpPr>
          <p:cNvPr id="5" name="Footer Placeholder 4"/>
          <p:cNvSpPr>
            <a:spLocks noGrp="1"/>
          </p:cNvSpPr>
          <p:nvPr>
            <p:ph type="ftr" sz="quarter" idx="11"/>
          </p:nvPr>
        </p:nvSpPr>
        <p:spPr/>
        <p:txBody>
          <a:bodyPr/>
          <a:lstStyle/>
          <a:p>
            <a:endParaRPr lang="sr-Latn-R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C7E2A465-C729-C24B-A0BE-E8098C2FACE1}" type="slidenum">
              <a:rPr lang="sr-Latn-RS" smtClean="0"/>
              <a:t>‹#›</a:t>
            </a:fld>
            <a:endParaRPr lang="sr-Latn-RS"/>
          </a:p>
        </p:txBody>
      </p:sp>
    </p:spTree>
    <p:extLst>
      <p:ext uri="{BB962C8B-B14F-4D97-AF65-F5344CB8AC3E}">
        <p14:creationId xmlns:p14="http://schemas.microsoft.com/office/powerpoint/2010/main" val="36721140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5F73AEB-B3E4-4B46-87F2-3609D4F6E671}" type="datetimeFigureOut">
              <a:rPr lang="sr-Latn-RS" smtClean="0"/>
              <a:t>20.12.23.</a:t>
            </a:fld>
            <a:endParaRPr lang="sr-Latn-RS"/>
          </a:p>
        </p:txBody>
      </p:sp>
      <p:sp>
        <p:nvSpPr>
          <p:cNvPr id="5" name="Footer Placeholder 4"/>
          <p:cNvSpPr>
            <a:spLocks noGrp="1"/>
          </p:cNvSpPr>
          <p:nvPr>
            <p:ph type="ftr" sz="quarter" idx="11"/>
          </p:nvPr>
        </p:nvSpPr>
        <p:spPr/>
        <p:txBody>
          <a:bodyPr/>
          <a:lstStyle/>
          <a:p>
            <a:endParaRPr lang="sr-Latn-RS"/>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C7E2A465-C729-C24B-A0BE-E8098C2FACE1}" type="slidenum">
              <a:rPr lang="sr-Latn-RS" smtClean="0"/>
              <a:t>‹#›</a:t>
            </a:fld>
            <a:endParaRPr lang="sr-Latn-R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2391543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55F73AEB-B3E4-4B46-87F2-3609D4F6E671}" type="datetimeFigureOut">
              <a:rPr lang="sr-Latn-RS" smtClean="0"/>
              <a:t>20.12.23.</a:t>
            </a:fld>
            <a:endParaRPr lang="sr-Latn-RS"/>
          </a:p>
        </p:txBody>
      </p:sp>
      <p:sp>
        <p:nvSpPr>
          <p:cNvPr id="6" name="Footer Placeholder 5"/>
          <p:cNvSpPr>
            <a:spLocks noGrp="1"/>
          </p:cNvSpPr>
          <p:nvPr>
            <p:ph type="ftr" sz="quarter" idx="11"/>
          </p:nvPr>
        </p:nvSpPr>
        <p:spPr/>
        <p:txBody>
          <a:bodyPr/>
          <a:lstStyle/>
          <a:p>
            <a:endParaRPr lang="sr-Latn-R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C7E2A465-C729-C24B-A0BE-E8098C2FACE1}" type="slidenum">
              <a:rPr lang="sr-Latn-RS" smtClean="0"/>
              <a:t>‹#›</a:t>
            </a:fld>
            <a:endParaRPr lang="sr-Latn-RS"/>
          </a:p>
        </p:txBody>
      </p:sp>
    </p:spTree>
    <p:extLst>
      <p:ext uri="{BB962C8B-B14F-4D97-AF65-F5344CB8AC3E}">
        <p14:creationId xmlns:p14="http://schemas.microsoft.com/office/powerpoint/2010/main" val="4885284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55F73AEB-B3E4-4B46-87F2-3609D4F6E671}" type="datetimeFigureOut">
              <a:rPr lang="sr-Latn-RS" smtClean="0"/>
              <a:t>20.12.23.</a:t>
            </a:fld>
            <a:endParaRPr lang="sr-Latn-RS"/>
          </a:p>
        </p:txBody>
      </p:sp>
      <p:sp>
        <p:nvSpPr>
          <p:cNvPr id="6" name="Footer Placeholder 5"/>
          <p:cNvSpPr>
            <a:spLocks noGrp="1"/>
          </p:cNvSpPr>
          <p:nvPr>
            <p:ph type="ftr" sz="quarter" idx="11"/>
          </p:nvPr>
        </p:nvSpPr>
        <p:spPr/>
        <p:txBody>
          <a:bodyPr/>
          <a:lstStyle/>
          <a:p>
            <a:endParaRPr lang="sr-Latn-RS"/>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C7E2A465-C729-C24B-A0BE-E8098C2FACE1}" type="slidenum">
              <a:rPr lang="sr-Latn-RS" smtClean="0"/>
              <a:t>‹#›</a:t>
            </a:fld>
            <a:endParaRPr lang="sr-Latn-R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82643548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55F73AEB-B3E4-4B46-87F2-3609D4F6E671}" type="datetimeFigureOut">
              <a:rPr lang="sr-Latn-RS" smtClean="0"/>
              <a:t>20.12.23.</a:t>
            </a:fld>
            <a:endParaRPr lang="sr-Latn-RS"/>
          </a:p>
        </p:txBody>
      </p:sp>
      <p:sp>
        <p:nvSpPr>
          <p:cNvPr id="6" name="Footer Placeholder 5"/>
          <p:cNvSpPr>
            <a:spLocks noGrp="1"/>
          </p:cNvSpPr>
          <p:nvPr>
            <p:ph type="ftr" sz="quarter" idx="11"/>
          </p:nvPr>
        </p:nvSpPr>
        <p:spPr/>
        <p:txBody>
          <a:bodyPr/>
          <a:lstStyle/>
          <a:p>
            <a:endParaRPr lang="sr-Latn-R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C7E2A465-C729-C24B-A0BE-E8098C2FACE1}" type="slidenum">
              <a:rPr lang="sr-Latn-RS" smtClean="0"/>
              <a:t>‹#›</a:t>
            </a:fld>
            <a:endParaRPr lang="sr-Latn-RS"/>
          </a:p>
        </p:txBody>
      </p:sp>
    </p:spTree>
    <p:extLst>
      <p:ext uri="{BB962C8B-B14F-4D97-AF65-F5344CB8AC3E}">
        <p14:creationId xmlns:p14="http://schemas.microsoft.com/office/powerpoint/2010/main" val="298651013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5F73AEB-B3E4-4B46-87F2-3609D4F6E671}" type="datetimeFigureOut">
              <a:rPr lang="sr-Latn-RS" smtClean="0"/>
              <a:t>20.12.23.</a:t>
            </a:fld>
            <a:endParaRPr lang="sr-Latn-RS"/>
          </a:p>
        </p:txBody>
      </p:sp>
      <p:sp>
        <p:nvSpPr>
          <p:cNvPr id="5" name="Footer Placeholder 4"/>
          <p:cNvSpPr>
            <a:spLocks noGrp="1"/>
          </p:cNvSpPr>
          <p:nvPr>
            <p:ph type="ftr" sz="quarter" idx="11"/>
          </p:nvPr>
        </p:nvSpPr>
        <p:spPr/>
        <p:txBody>
          <a:bodyPr/>
          <a:lstStyle/>
          <a:p>
            <a:endParaRPr lang="sr-Latn-R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C7E2A465-C729-C24B-A0BE-E8098C2FACE1}" type="slidenum">
              <a:rPr lang="sr-Latn-RS" smtClean="0"/>
              <a:t>‹#›</a:t>
            </a:fld>
            <a:endParaRPr lang="sr-Latn-RS"/>
          </a:p>
        </p:txBody>
      </p:sp>
    </p:spTree>
    <p:extLst>
      <p:ext uri="{BB962C8B-B14F-4D97-AF65-F5344CB8AC3E}">
        <p14:creationId xmlns:p14="http://schemas.microsoft.com/office/powerpoint/2010/main" val="149367311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5F73AEB-B3E4-4B46-87F2-3609D4F6E671}" type="datetimeFigureOut">
              <a:rPr lang="sr-Latn-RS" smtClean="0"/>
              <a:t>20.12.23.</a:t>
            </a:fld>
            <a:endParaRPr lang="sr-Latn-RS"/>
          </a:p>
        </p:txBody>
      </p:sp>
      <p:sp>
        <p:nvSpPr>
          <p:cNvPr id="5" name="Footer Placeholder 4"/>
          <p:cNvSpPr>
            <a:spLocks noGrp="1"/>
          </p:cNvSpPr>
          <p:nvPr>
            <p:ph type="ftr" sz="quarter" idx="11"/>
          </p:nvPr>
        </p:nvSpPr>
        <p:spPr/>
        <p:txBody>
          <a:bodyPr/>
          <a:lstStyle/>
          <a:p>
            <a:endParaRPr lang="sr-Latn-R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C7E2A465-C729-C24B-A0BE-E8098C2FACE1}" type="slidenum">
              <a:rPr lang="sr-Latn-RS" smtClean="0"/>
              <a:t>‹#›</a:t>
            </a:fld>
            <a:endParaRPr lang="sr-Latn-RS"/>
          </a:p>
        </p:txBody>
      </p:sp>
    </p:spTree>
    <p:extLst>
      <p:ext uri="{BB962C8B-B14F-4D97-AF65-F5344CB8AC3E}">
        <p14:creationId xmlns:p14="http://schemas.microsoft.com/office/powerpoint/2010/main" val="6142101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5F73AEB-B3E4-4B46-87F2-3609D4F6E671}" type="datetimeFigureOut">
              <a:rPr lang="sr-Latn-RS" smtClean="0"/>
              <a:t>20.12.23.</a:t>
            </a:fld>
            <a:endParaRPr lang="sr-Latn-RS"/>
          </a:p>
        </p:txBody>
      </p:sp>
      <p:sp>
        <p:nvSpPr>
          <p:cNvPr id="5" name="Footer Placeholder 4"/>
          <p:cNvSpPr>
            <a:spLocks noGrp="1"/>
          </p:cNvSpPr>
          <p:nvPr>
            <p:ph type="ftr" sz="quarter" idx="11"/>
          </p:nvPr>
        </p:nvSpPr>
        <p:spPr/>
        <p:txBody>
          <a:bodyPr/>
          <a:lstStyle/>
          <a:p>
            <a:endParaRPr lang="sr-Latn-R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C7E2A465-C729-C24B-A0BE-E8098C2FACE1}" type="slidenum">
              <a:rPr lang="sr-Latn-RS" smtClean="0"/>
              <a:t>‹#›</a:t>
            </a:fld>
            <a:endParaRPr lang="sr-Latn-RS"/>
          </a:p>
        </p:txBody>
      </p:sp>
    </p:spTree>
    <p:extLst>
      <p:ext uri="{BB962C8B-B14F-4D97-AF65-F5344CB8AC3E}">
        <p14:creationId xmlns:p14="http://schemas.microsoft.com/office/powerpoint/2010/main" val="38769855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5F73AEB-B3E4-4B46-87F2-3609D4F6E671}" type="datetimeFigureOut">
              <a:rPr lang="sr-Latn-RS" smtClean="0"/>
              <a:t>20.12.23.</a:t>
            </a:fld>
            <a:endParaRPr lang="sr-Latn-RS"/>
          </a:p>
        </p:txBody>
      </p:sp>
      <p:sp>
        <p:nvSpPr>
          <p:cNvPr id="5" name="Footer Placeholder 4"/>
          <p:cNvSpPr>
            <a:spLocks noGrp="1"/>
          </p:cNvSpPr>
          <p:nvPr>
            <p:ph type="ftr" sz="quarter" idx="11"/>
          </p:nvPr>
        </p:nvSpPr>
        <p:spPr/>
        <p:txBody>
          <a:bodyPr/>
          <a:lstStyle/>
          <a:p>
            <a:endParaRPr lang="sr-Latn-R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C7E2A465-C729-C24B-A0BE-E8098C2FACE1}" type="slidenum">
              <a:rPr lang="sr-Latn-RS" smtClean="0"/>
              <a:t>‹#›</a:t>
            </a:fld>
            <a:endParaRPr lang="sr-Latn-RS"/>
          </a:p>
        </p:txBody>
      </p:sp>
    </p:spTree>
    <p:extLst>
      <p:ext uri="{BB962C8B-B14F-4D97-AF65-F5344CB8AC3E}">
        <p14:creationId xmlns:p14="http://schemas.microsoft.com/office/powerpoint/2010/main" val="27114843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5F73AEB-B3E4-4B46-87F2-3609D4F6E671}" type="datetimeFigureOut">
              <a:rPr lang="sr-Latn-RS" smtClean="0"/>
              <a:t>20.12.23.</a:t>
            </a:fld>
            <a:endParaRPr lang="sr-Latn-RS"/>
          </a:p>
        </p:txBody>
      </p:sp>
      <p:sp>
        <p:nvSpPr>
          <p:cNvPr id="6" name="Footer Placeholder 5"/>
          <p:cNvSpPr>
            <a:spLocks noGrp="1"/>
          </p:cNvSpPr>
          <p:nvPr>
            <p:ph type="ftr" sz="quarter" idx="11"/>
          </p:nvPr>
        </p:nvSpPr>
        <p:spPr/>
        <p:txBody>
          <a:bodyPr/>
          <a:lstStyle/>
          <a:p>
            <a:endParaRPr lang="sr-Latn-RS"/>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C7E2A465-C729-C24B-A0BE-E8098C2FACE1}" type="slidenum">
              <a:rPr lang="sr-Latn-RS" smtClean="0"/>
              <a:t>‹#›</a:t>
            </a:fld>
            <a:endParaRPr lang="sr-Latn-RS"/>
          </a:p>
        </p:txBody>
      </p:sp>
    </p:spTree>
    <p:extLst>
      <p:ext uri="{BB962C8B-B14F-4D97-AF65-F5344CB8AC3E}">
        <p14:creationId xmlns:p14="http://schemas.microsoft.com/office/powerpoint/2010/main" val="8878448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5F73AEB-B3E4-4B46-87F2-3609D4F6E671}" type="datetimeFigureOut">
              <a:rPr lang="sr-Latn-RS" smtClean="0"/>
              <a:t>20.12.23.</a:t>
            </a:fld>
            <a:endParaRPr lang="sr-Latn-RS"/>
          </a:p>
        </p:txBody>
      </p:sp>
      <p:sp>
        <p:nvSpPr>
          <p:cNvPr id="8" name="Footer Placeholder 7"/>
          <p:cNvSpPr>
            <a:spLocks noGrp="1"/>
          </p:cNvSpPr>
          <p:nvPr>
            <p:ph type="ftr" sz="quarter" idx="11"/>
          </p:nvPr>
        </p:nvSpPr>
        <p:spPr/>
        <p:txBody>
          <a:bodyPr/>
          <a:lstStyle/>
          <a:p>
            <a:endParaRPr lang="sr-Latn-R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C7E2A465-C729-C24B-A0BE-E8098C2FACE1}" type="slidenum">
              <a:rPr lang="sr-Latn-RS" smtClean="0"/>
              <a:t>‹#›</a:t>
            </a:fld>
            <a:endParaRPr lang="sr-Latn-RS"/>
          </a:p>
        </p:txBody>
      </p:sp>
    </p:spTree>
    <p:extLst>
      <p:ext uri="{BB962C8B-B14F-4D97-AF65-F5344CB8AC3E}">
        <p14:creationId xmlns:p14="http://schemas.microsoft.com/office/powerpoint/2010/main" val="40932499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5F73AEB-B3E4-4B46-87F2-3609D4F6E671}" type="datetimeFigureOut">
              <a:rPr lang="sr-Latn-RS" smtClean="0"/>
              <a:t>20.12.23.</a:t>
            </a:fld>
            <a:endParaRPr lang="sr-Latn-RS"/>
          </a:p>
        </p:txBody>
      </p:sp>
      <p:sp>
        <p:nvSpPr>
          <p:cNvPr id="4" name="Footer Placeholder 3"/>
          <p:cNvSpPr>
            <a:spLocks noGrp="1"/>
          </p:cNvSpPr>
          <p:nvPr>
            <p:ph type="ftr" sz="quarter" idx="11"/>
          </p:nvPr>
        </p:nvSpPr>
        <p:spPr/>
        <p:txBody>
          <a:bodyPr/>
          <a:lstStyle/>
          <a:p>
            <a:endParaRPr lang="sr-Latn-RS"/>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C7E2A465-C729-C24B-A0BE-E8098C2FACE1}" type="slidenum">
              <a:rPr lang="sr-Latn-RS" smtClean="0"/>
              <a:t>‹#›</a:t>
            </a:fld>
            <a:endParaRPr lang="sr-Latn-RS"/>
          </a:p>
        </p:txBody>
      </p:sp>
    </p:spTree>
    <p:extLst>
      <p:ext uri="{BB962C8B-B14F-4D97-AF65-F5344CB8AC3E}">
        <p14:creationId xmlns:p14="http://schemas.microsoft.com/office/powerpoint/2010/main" val="32693578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5F73AEB-B3E4-4B46-87F2-3609D4F6E671}" type="datetimeFigureOut">
              <a:rPr lang="sr-Latn-RS" smtClean="0"/>
              <a:t>20.12.23.</a:t>
            </a:fld>
            <a:endParaRPr lang="sr-Latn-RS"/>
          </a:p>
        </p:txBody>
      </p:sp>
      <p:sp>
        <p:nvSpPr>
          <p:cNvPr id="3" name="Footer Placeholder 2"/>
          <p:cNvSpPr>
            <a:spLocks noGrp="1"/>
          </p:cNvSpPr>
          <p:nvPr>
            <p:ph type="ftr" sz="quarter" idx="11"/>
          </p:nvPr>
        </p:nvSpPr>
        <p:spPr/>
        <p:txBody>
          <a:bodyPr/>
          <a:lstStyle/>
          <a:p>
            <a:endParaRPr lang="sr-Latn-RS"/>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C7E2A465-C729-C24B-A0BE-E8098C2FACE1}" type="slidenum">
              <a:rPr lang="sr-Latn-RS" smtClean="0"/>
              <a:t>‹#›</a:t>
            </a:fld>
            <a:endParaRPr lang="sr-Latn-RS"/>
          </a:p>
        </p:txBody>
      </p:sp>
    </p:spTree>
    <p:extLst>
      <p:ext uri="{BB962C8B-B14F-4D97-AF65-F5344CB8AC3E}">
        <p14:creationId xmlns:p14="http://schemas.microsoft.com/office/powerpoint/2010/main" val="30948006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5F73AEB-B3E4-4B46-87F2-3609D4F6E671}" type="datetimeFigureOut">
              <a:rPr lang="sr-Latn-RS" smtClean="0"/>
              <a:t>20.12.23.</a:t>
            </a:fld>
            <a:endParaRPr lang="sr-Latn-RS"/>
          </a:p>
        </p:txBody>
      </p:sp>
      <p:sp>
        <p:nvSpPr>
          <p:cNvPr id="6" name="Footer Placeholder 5"/>
          <p:cNvSpPr>
            <a:spLocks noGrp="1"/>
          </p:cNvSpPr>
          <p:nvPr>
            <p:ph type="ftr" sz="quarter" idx="11"/>
          </p:nvPr>
        </p:nvSpPr>
        <p:spPr/>
        <p:txBody>
          <a:bodyPr/>
          <a:lstStyle/>
          <a:p>
            <a:endParaRPr lang="sr-Latn-RS"/>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C7E2A465-C729-C24B-A0BE-E8098C2FACE1}" type="slidenum">
              <a:rPr lang="sr-Latn-RS" smtClean="0"/>
              <a:t>‹#›</a:t>
            </a:fld>
            <a:endParaRPr lang="sr-Latn-RS"/>
          </a:p>
        </p:txBody>
      </p:sp>
    </p:spTree>
    <p:extLst>
      <p:ext uri="{BB962C8B-B14F-4D97-AF65-F5344CB8AC3E}">
        <p14:creationId xmlns:p14="http://schemas.microsoft.com/office/powerpoint/2010/main" val="18038761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5F73AEB-B3E4-4B46-87F2-3609D4F6E671}" type="datetimeFigureOut">
              <a:rPr lang="sr-Latn-RS" smtClean="0"/>
              <a:t>20.12.23.</a:t>
            </a:fld>
            <a:endParaRPr lang="sr-Latn-RS"/>
          </a:p>
        </p:txBody>
      </p:sp>
      <p:sp>
        <p:nvSpPr>
          <p:cNvPr id="6" name="Footer Placeholder 5"/>
          <p:cNvSpPr>
            <a:spLocks noGrp="1"/>
          </p:cNvSpPr>
          <p:nvPr>
            <p:ph type="ftr" sz="quarter" idx="11"/>
          </p:nvPr>
        </p:nvSpPr>
        <p:spPr/>
        <p:txBody>
          <a:bodyPr/>
          <a:lstStyle/>
          <a:p>
            <a:r>
              <a:rPr lang="en-US"/>
              <a:t>
              </a:t>
            </a:r>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C7E2A465-C729-C24B-A0BE-E8098C2FACE1}" type="slidenum">
              <a:rPr lang="sr-Latn-RS" smtClean="0"/>
              <a:t>‹#›</a:t>
            </a:fld>
            <a:endParaRPr lang="sr-Latn-RS"/>
          </a:p>
        </p:txBody>
      </p:sp>
    </p:spTree>
    <p:extLst>
      <p:ext uri="{BB962C8B-B14F-4D97-AF65-F5344CB8AC3E}">
        <p14:creationId xmlns:p14="http://schemas.microsoft.com/office/powerpoint/2010/main" val="23038788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55F73AEB-B3E4-4B46-87F2-3609D4F6E671}" type="datetimeFigureOut">
              <a:rPr lang="sr-Latn-RS" smtClean="0"/>
              <a:t>20.12.23.</a:t>
            </a:fld>
            <a:endParaRPr lang="sr-Latn-RS"/>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sr-Latn-RS"/>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C7E2A465-C729-C24B-A0BE-E8098C2FACE1}" type="slidenum">
              <a:rPr lang="sr-Latn-RS" smtClean="0"/>
              <a:t>‹#›</a:t>
            </a:fld>
            <a:endParaRPr lang="sr-Latn-RS"/>
          </a:p>
        </p:txBody>
      </p:sp>
    </p:spTree>
    <p:extLst>
      <p:ext uri="{BB962C8B-B14F-4D97-AF65-F5344CB8AC3E}">
        <p14:creationId xmlns:p14="http://schemas.microsoft.com/office/powerpoint/2010/main" val="1498852467"/>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 id="2147483732" r:id="rId12"/>
    <p:sldLayoutId id="2147483733" r:id="rId13"/>
    <p:sldLayoutId id="2147483734" r:id="rId14"/>
    <p:sldLayoutId id="2147483735" r:id="rId15"/>
    <p:sldLayoutId id="2147483736"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4.jpe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 Id="rId5" Type="http://schemas.openxmlformats.org/officeDocument/2006/relationships/image" Target="../media/image20.jpeg"/><Relationship Id="rId4" Type="http://schemas.openxmlformats.org/officeDocument/2006/relationships/image" Target="../media/image19.jpeg"/></Relationships>
</file>

<file path=ppt/slides/_rels/slide2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hyperlink" Target="https://www.youtube.com/watch?v=kQu6Yfrr6j0"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3451DA-3546-0842-9706-36091715E57E}"/>
              </a:ext>
            </a:extLst>
          </p:cNvPr>
          <p:cNvSpPr>
            <a:spLocks noGrp="1"/>
          </p:cNvSpPr>
          <p:nvPr>
            <p:ph type="ctrTitle"/>
          </p:nvPr>
        </p:nvSpPr>
        <p:spPr/>
        <p:txBody>
          <a:bodyPr/>
          <a:lstStyle/>
          <a:p>
            <a:r>
              <a:rPr lang="sr-Latn-RS" dirty="0"/>
              <a:t>REPRODUCTION OF ORGANISMS</a:t>
            </a:r>
          </a:p>
        </p:txBody>
      </p:sp>
      <p:sp>
        <p:nvSpPr>
          <p:cNvPr id="5" name="Subtitle 4">
            <a:extLst>
              <a:ext uri="{FF2B5EF4-FFF2-40B4-BE49-F238E27FC236}">
                <a16:creationId xmlns:a16="http://schemas.microsoft.com/office/drawing/2014/main" id="{2D923A22-EB6F-AA4F-8239-988B828F8CC7}"/>
              </a:ext>
            </a:extLst>
          </p:cNvPr>
          <p:cNvSpPr>
            <a:spLocks noGrp="1"/>
          </p:cNvSpPr>
          <p:nvPr>
            <p:ph type="subTitle" idx="1"/>
          </p:nvPr>
        </p:nvSpPr>
        <p:spPr/>
        <p:txBody>
          <a:bodyPr/>
          <a:lstStyle/>
          <a:p>
            <a:endParaRPr lang="sr-Latn-RS"/>
          </a:p>
        </p:txBody>
      </p:sp>
    </p:spTree>
    <p:extLst>
      <p:ext uri="{BB962C8B-B14F-4D97-AF65-F5344CB8AC3E}">
        <p14:creationId xmlns:p14="http://schemas.microsoft.com/office/powerpoint/2010/main" val="27416034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BE01B2-5C2F-844B-91E4-E2BAB8082129}"/>
              </a:ext>
            </a:extLst>
          </p:cNvPr>
          <p:cNvSpPr>
            <a:spLocks noGrp="1"/>
          </p:cNvSpPr>
          <p:nvPr>
            <p:ph type="title"/>
          </p:nvPr>
        </p:nvSpPr>
        <p:spPr/>
        <p:txBody>
          <a:bodyPr>
            <a:normAutofit fontScale="90000"/>
          </a:bodyPr>
          <a:lstStyle/>
          <a:p>
            <a:r>
              <a:rPr lang="en-US" dirty="0">
                <a:latin typeface="Revival565BT"/>
              </a:rPr>
              <a:t>Meiosis differs from mitosis in three fundamental ways: </a:t>
            </a:r>
            <a:br>
              <a:rPr lang="en-US" dirty="0"/>
            </a:br>
            <a:endParaRPr lang="sr-Latn-RS" dirty="0"/>
          </a:p>
        </p:txBody>
      </p:sp>
      <p:sp>
        <p:nvSpPr>
          <p:cNvPr id="3" name="Content Placeholder 2">
            <a:extLst>
              <a:ext uri="{FF2B5EF4-FFF2-40B4-BE49-F238E27FC236}">
                <a16:creationId xmlns:a16="http://schemas.microsoft.com/office/drawing/2014/main" id="{36AD1BC1-B1D9-1F4E-A4A9-16C388D7A367}"/>
              </a:ext>
            </a:extLst>
          </p:cNvPr>
          <p:cNvSpPr>
            <a:spLocks noGrp="1"/>
          </p:cNvSpPr>
          <p:nvPr>
            <p:ph idx="1"/>
          </p:nvPr>
        </p:nvSpPr>
        <p:spPr/>
        <p:txBody>
          <a:bodyPr/>
          <a:lstStyle/>
          <a:p>
            <a:pPr>
              <a:buFont typeface="+mj-lt"/>
              <a:buAutoNum type="arabicPeriod"/>
            </a:pPr>
            <a:r>
              <a:rPr lang="en-US" sz="1800" dirty="0">
                <a:effectLst/>
                <a:latin typeface="Revival565BT"/>
              </a:rPr>
              <a:t>Mitosis results in each daughter cell having a diploid chromosome complement (46). During meiosis the diploid count is halved so that each mature gamete receives a haploid complement of 23 chromosomes. </a:t>
            </a:r>
          </a:p>
          <a:p>
            <a:pPr>
              <a:buFont typeface="+mj-lt"/>
              <a:buAutoNum type="arabicPeriod"/>
            </a:pPr>
            <a:r>
              <a:rPr lang="en-US" sz="1800" dirty="0">
                <a:effectLst/>
                <a:latin typeface="Revival565BT"/>
              </a:rPr>
              <a:t>Mitosis takes place in somatic cells and during the early cell divisions in gamete formation. Meiosis occurs only at the final division of gamete maturation. </a:t>
            </a:r>
          </a:p>
          <a:p>
            <a:pPr>
              <a:buFont typeface="+mj-lt"/>
              <a:buAutoNum type="arabicPeriod"/>
            </a:pPr>
            <a:r>
              <a:rPr lang="en-US" sz="1800" dirty="0">
                <a:effectLst/>
                <a:latin typeface="Revival565BT"/>
              </a:rPr>
              <a:t>Mitosis occurs as a one-step process. Meiosis can be considered as two cell divisions known as meiosis I and meiosis II, each of which can be considered as having prophase, metaphase, anaphase, and telophase stages, as in mitosis.</a:t>
            </a:r>
          </a:p>
          <a:p>
            <a:endParaRPr lang="sr-Latn-RS" dirty="0"/>
          </a:p>
        </p:txBody>
      </p:sp>
    </p:spTree>
    <p:extLst>
      <p:ext uri="{BB962C8B-B14F-4D97-AF65-F5344CB8AC3E}">
        <p14:creationId xmlns:p14="http://schemas.microsoft.com/office/powerpoint/2010/main" val="36410737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69354F-80BF-0B40-9A53-8D2B568538C1}"/>
              </a:ext>
            </a:extLst>
          </p:cNvPr>
          <p:cNvSpPr>
            <a:spLocks noGrp="1"/>
          </p:cNvSpPr>
          <p:nvPr>
            <p:ph type="title"/>
          </p:nvPr>
        </p:nvSpPr>
        <p:spPr/>
        <p:txBody>
          <a:bodyPr/>
          <a:lstStyle/>
          <a:p>
            <a:endParaRPr lang="sr-Latn-RS"/>
          </a:p>
        </p:txBody>
      </p:sp>
      <p:pic>
        <p:nvPicPr>
          <p:cNvPr id="5" name="Content Placeholder 4">
            <a:extLst>
              <a:ext uri="{FF2B5EF4-FFF2-40B4-BE49-F238E27FC236}">
                <a16:creationId xmlns:a16="http://schemas.microsoft.com/office/drawing/2014/main" id="{D728CF52-021D-8A46-B6C7-B8D78BFFC9FE}"/>
              </a:ext>
            </a:extLst>
          </p:cNvPr>
          <p:cNvPicPr>
            <a:picLocks noGrp="1" noChangeAspect="1"/>
          </p:cNvPicPr>
          <p:nvPr>
            <p:ph idx="1"/>
          </p:nvPr>
        </p:nvPicPr>
        <p:blipFill>
          <a:blip r:embed="rId2"/>
          <a:stretch>
            <a:fillRect/>
          </a:stretch>
        </p:blipFill>
        <p:spPr>
          <a:xfrm>
            <a:off x="2264313" y="1565143"/>
            <a:ext cx="8911686" cy="4270637"/>
          </a:xfrm>
        </p:spPr>
      </p:pic>
    </p:spTree>
    <p:extLst>
      <p:ext uri="{BB962C8B-B14F-4D97-AF65-F5344CB8AC3E}">
        <p14:creationId xmlns:p14="http://schemas.microsoft.com/office/powerpoint/2010/main" val="36669568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B0ABC7-B40E-EA47-9085-354155AD8240}"/>
              </a:ext>
            </a:extLst>
          </p:cNvPr>
          <p:cNvSpPr>
            <a:spLocks noGrp="1"/>
          </p:cNvSpPr>
          <p:nvPr>
            <p:ph type="title"/>
          </p:nvPr>
        </p:nvSpPr>
        <p:spPr>
          <a:xfrm>
            <a:off x="1964275" y="666972"/>
            <a:ext cx="8911687" cy="1280890"/>
          </a:xfrm>
        </p:spPr>
        <p:txBody>
          <a:bodyPr/>
          <a:lstStyle/>
          <a:p>
            <a:r>
              <a:rPr lang="sr-Latn-RS" dirty="0"/>
              <a:t>STAGES OF MEIOSIS</a:t>
            </a:r>
          </a:p>
        </p:txBody>
      </p:sp>
      <p:sp>
        <p:nvSpPr>
          <p:cNvPr id="3" name="Content Placeholder 2">
            <a:extLst>
              <a:ext uri="{FF2B5EF4-FFF2-40B4-BE49-F238E27FC236}">
                <a16:creationId xmlns:a16="http://schemas.microsoft.com/office/drawing/2014/main" id="{66730936-F7C1-5040-BE26-D73CEC8AE7BB}"/>
              </a:ext>
            </a:extLst>
          </p:cNvPr>
          <p:cNvSpPr>
            <a:spLocks noGrp="1"/>
          </p:cNvSpPr>
          <p:nvPr>
            <p:ph idx="1"/>
          </p:nvPr>
        </p:nvSpPr>
        <p:spPr>
          <a:xfrm>
            <a:off x="1274762" y="2133600"/>
            <a:ext cx="2871788" cy="3777622"/>
          </a:xfrm>
        </p:spPr>
        <p:txBody>
          <a:bodyPr>
            <a:normAutofit fontScale="92500" lnSpcReduction="20000"/>
          </a:bodyPr>
          <a:lstStyle/>
          <a:p>
            <a:pPr marL="0" indent="0">
              <a:buNone/>
            </a:pPr>
            <a:r>
              <a:rPr lang="sr-Latn-RS" b="1" dirty="0"/>
              <a:t>MEIOSIS I:</a:t>
            </a:r>
          </a:p>
          <a:p>
            <a:endParaRPr lang="sr-Latn-RS" dirty="0"/>
          </a:p>
          <a:p>
            <a:pPr marL="0" indent="0">
              <a:buNone/>
            </a:pPr>
            <a:r>
              <a:rPr lang="sr-Latn-RS" dirty="0"/>
              <a:t>1. </a:t>
            </a:r>
            <a:r>
              <a:rPr lang="sr-Latn-RS" dirty="0" err="1"/>
              <a:t>Prophase</a:t>
            </a:r>
            <a:r>
              <a:rPr lang="sr-Latn-RS" dirty="0"/>
              <a:t> I</a:t>
            </a:r>
          </a:p>
          <a:p>
            <a:r>
              <a:rPr lang="sr-Latn-RS" dirty="0" err="1"/>
              <a:t>leptotene</a:t>
            </a:r>
            <a:endParaRPr lang="sr-Latn-RS" dirty="0"/>
          </a:p>
          <a:p>
            <a:r>
              <a:rPr lang="sr-Latn-RS" dirty="0" err="1"/>
              <a:t>zygote</a:t>
            </a:r>
            <a:endParaRPr lang="sr-Latn-RS" dirty="0"/>
          </a:p>
          <a:p>
            <a:r>
              <a:rPr lang="sr-Latn-RS" dirty="0" err="1"/>
              <a:t>pachytene</a:t>
            </a:r>
            <a:endParaRPr lang="sr-Latn-RS" dirty="0"/>
          </a:p>
          <a:p>
            <a:r>
              <a:rPr lang="sr-Latn-RS" dirty="0" err="1"/>
              <a:t>diplotene</a:t>
            </a:r>
            <a:endParaRPr lang="sr-Latn-RS" dirty="0"/>
          </a:p>
          <a:p>
            <a:r>
              <a:rPr lang="sr-Latn-RS" dirty="0" err="1"/>
              <a:t>diakinesis</a:t>
            </a:r>
            <a:endParaRPr lang="sr-Latn-RS" dirty="0"/>
          </a:p>
          <a:p>
            <a:pPr marL="0" indent="0">
              <a:buNone/>
            </a:pPr>
            <a:r>
              <a:rPr lang="sr-Latn-RS" dirty="0"/>
              <a:t>2. </a:t>
            </a:r>
            <a:r>
              <a:rPr lang="sr-Latn-RS" dirty="0" err="1"/>
              <a:t>Metaphase</a:t>
            </a:r>
            <a:r>
              <a:rPr lang="sr-Latn-RS" dirty="0"/>
              <a:t> I</a:t>
            </a:r>
          </a:p>
          <a:p>
            <a:pPr marL="0" indent="0">
              <a:buNone/>
            </a:pPr>
            <a:r>
              <a:rPr lang="sr-Latn-RS" dirty="0"/>
              <a:t>3. </a:t>
            </a:r>
            <a:r>
              <a:rPr lang="sr-Latn-RS" dirty="0" err="1"/>
              <a:t>Anaphase</a:t>
            </a:r>
            <a:r>
              <a:rPr lang="sr-Latn-RS" dirty="0"/>
              <a:t> I</a:t>
            </a:r>
          </a:p>
          <a:p>
            <a:pPr marL="0" indent="0">
              <a:buNone/>
            </a:pPr>
            <a:r>
              <a:rPr lang="sr-Latn-RS" dirty="0"/>
              <a:t>4. </a:t>
            </a:r>
            <a:r>
              <a:rPr lang="sr-Latn-RS" dirty="0" err="1"/>
              <a:t>Telophase</a:t>
            </a:r>
            <a:r>
              <a:rPr lang="sr-Latn-RS" dirty="0"/>
              <a:t> I</a:t>
            </a:r>
          </a:p>
        </p:txBody>
      </p:sp>
      <p:sp>
        <p:nvSpPr>
          <p:cNvPr id="4" name="Content Placeholder 2">
            <a:extLst>
              <a:ext uri="{FF2B5EF4-FFF2-40B4-BE49-F238E27FC236}">
                <a16:creationId xmlns:a16="http://schemas.microsoft.com/office/drawing/2014/main" id="{BE121479-C977-6F48-B799-E1EDB14E3855}"/>
              </a:ext>
            </a:extLst>
          </p:cNvPr>
          <p:cNvSpPr txBox="1">
            <a:spLocks/>
          </p:cNvSpPr>
          <p:nvPr/>
        </p:nvSpPr>
        <p:spPr>
          <a:xfrm>
            <a:off x="4221432" y="2133600"/>
            <a:ext cx="2871788" cy="37776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a:buNone/>
            </a:pPr>
            <a:r>
              <a:rPr lang="sr-Latn-RS" b="1" dirty="0"/>
              <a:t>MEIOSIS II:</a:t>
            </a:r>
          </a:p>
          <a:p>
            <a:endParaRPr lang="sr-Latn-RS" dirty="0"/>
          </a:p>
          <a:p>
            <a:pPr marL="0" indent="0">
              <a:buNone/>
            </a:pPr>
            <a:r>
              <a:rPr lang="sr-Latn-RS" dirty="0"/>
              <a:t>1. </a:t>
            </a:r>
            <a:r>
              <a:rPr lang="sr-Latn-RS" dirty="0" err="1"/>
              <a:t>Prophase</a:t>
            </a:r>
            <a:r>
              <a:rPr lang="sr-Latn-RS" dirty="0"/>
              <a:t> II</a:t>
            </a:r>
          </a:p>
          <a:p>
            <a:endParaRPr lang="sr-Latn-RS" dirty="0"/>
          </a:p>
          <a:p>
            <a:pPr marL="0" indent="0">
              <a:buNone/>
            </a:pPr>
            <a:r>
              <a:rPr lang="sr-Latn-RS" dirty="0"/>
              <a:t>2. </a:t>
            </a:r>
            <a:r>
              <a:rPr lang="sr-Latn-RS" dirty="0" err="1"/>
              <a:t>Metaphase</a:t>
            </a:r>
            <a:r>
              <a:rPr lang="sr-Latn-RS" dirty="0"/>
              <a:t> II</a:t>
            </a:r>
          </a:p>
          <a:p>
            <a:endParaRPr lang="sr-Latn-RS" dirty="0"/>
          </a:p>
          <a:p>
            <a:pPr marL="0" indent="0">
              <a:buNone/>
            </a:pPr>
            <a:r>
              <a:rPr lang="sr-Latn-RS" dirty="0"/>
              <a:t>3. </a:t>
            </a:r>
            <a:r>
              <a:rPr lang="sr-Latn-RS" dirty="0" err="1"/>
              <a:t>Anaphase</a:t>
            </a:r>
            <a:r>
              <a:rPr lang="sr-Latn-RS" dirty="0"/>
              <a:t> II</a:t>
            </a:r>
          </a:p>
          <a:p>
            <a:endParaRPr lang="sr-Latn-RS" dirty="0"/>
          </a:p>
          <a:p>
            <a:pPr marL="0" indent="0">
              <a:buNone/>
            </a:pPr>
            <a:r>
              <a:rPr lang="sr-Latn-RS" dirty="0"/>
              <a:t>4. </a:t>
            </a:r>
            <a:r>
              <a:rPr lang="sr-Latn-RS" dirty="0" err="1"/>
              <a:t>Telophase</a:t>
            </a:r>
            <a:r>
              <a:rPr lang="sr-Latn-RS" dirty="0"/>
              <a:t> II</a:t>
            </a:r>
          </a:p>
        </p:txBody>
      </p:sp>
      <p:pic>
        <p:nvPicPr>
          <p:cNvPr id="5" name="Content Placeholder 4">
            <a:extLst>
              <a:ext uri="{FF2B5EF4-FFF2-40B4-BE49-F238E27FC236}">
                <a16:creationId xmlns:a16="http://schemas.microsoft.com/office/drawing/2014/main" id="{A7D16B92-E1F5-4240-B799-747A38E2EC14}"/>
              </a:ext>
            </a:extLst>
          </p:cNvPr>
          <p:cNvPicPr>
            <a:picLocks noChangeAspect="1"/>
          </p:cNvPicPr>
          <p:nvPr/>
        </p:nvPicPr>
        <p:blipFill>
          <a:blip r:embed="rId2"/>
          <a:stretch>
            <a:fillRect/>
          </a:stretch>
        </p:blipFill>
        <p:spPr>
          <a:xfrm>
            <a:off x="6893975" y="62136"/>
            <a:ext cx="5410200" cy="6795864"/>
          </a:xfrm>
          <a:prstGeom prst="rect">
            <a:avLst/>
          </a:prstGeom>
        </p:spPr>
      </p:pic>
    </p:spTree>
    <p:extLst>
      <p:ext uri="{BB962C8B-B14F-4D97-AF65-F5344CB8AC3E}">
        <p14:creationId xmlns:p14="http://schemas.microsoft.com/office/powerpoint/2010/main" val="10036683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1" descr="page24image5832128">
            <a:extLst>
              <a:ext uri="{FF2B5EF4-FFF2-40B4-BE49-F238E27FC236}">
                <a16:creationId xmlns:a16="http://schemas.microsoft.com/office/drawing/2014/main" id="{7555FE93-6111-5940-BFDF-A1F28EE5892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24200" y="203200"/>
            <a:ext cx="5943600" cy="6654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647817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14DF6A-8BF7-5E42-A303-732010EAD17F}"/>
              </a:ext>
            </a:extLst>
          </p:cNvPr>
          <p:cNvSpPr>
            <a:spLocks noGrp="1"/>
          </p:cNvSpPr>
          <p:nvPr>
            <p:ph type="ctrTitle"/>
          </p:nvPr>
        </p:nvSpPr>
        <p:spPr/>
        <p:txBody>
          <a:bodyPr/>
          <a:lstStyle/>
          <a:p>
            <a:r>
              <a:rPr lang="sr-Latn-RS" dirty="0"/>
              <a:t>FIRST MEIOTIC DIVISION (REDUCTION DIVISION)</a:t>
            </a:r>
          </a:p>
        </p:txBody>
      </p:sp>
      <p:sp>
        <p:nvSpPr>
          <p:cNvPr id="3" name="Subtitle 2">
            <a:extLst>
              <a:ext uri="{FF2B5EF4-FFF2-40B4-BE49-F238E27FC236}">
                <a16:creationId xmlns:a16="http://schemas.microsoft.com/office/drawing/2014/main" id="{1C34B42B-1631-D941-896F-169B2EEAE765}"/>
              </a:ext>
            </a:extLst>
          </p:cNvPr>
          <p:cNvSpPr>
            <a:spLocks noGrp="1"/>
          </p:cNvSpPr>
          <p:nvPr>
            <p:ph type="subTitle" idx="1"/>
          </p:nvPr>
        </p:nvSpPr>
        <p:spPr/>
        <p:txBody>
          <a:bodyPr/>
          <a:lstStyle/>
          <a:p>
            <a:endParaRPr lang="sr-Latn-RS"/>
          </a:p>
        </p:txBody>
      </p:sp>
    </p:spTree>
    <p:extLst>
      <p:ext uri="{BB962C8B-B14F-4D97-AF65-F5344CB8AC3E}">
        <p14:creationId xmlns:p14="http://schemas.microsoft.com/office/powerpoint/2010/main" val="6363952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1056F4-5F1D-5B40-AB0F-01C4B6600033}"/>
              </a:ext>
            </a:extLst>
          </p:cNvPr>
          <p:cNvSpPr>
            <a:spLocks noGrp="1"/>
          </p:cNvSpPr>
          <p:nvPr>
            <p:ph type="title"/>
          </p:nvPr>
        </p:nvSpPr>
        <p:spPr/>
        <p:txBody>
          <a:bodyPr/>
          <a:lstStyle/>
          <a:p>
            <a:r>
              <a:rPr lang="sr-Latn-RS" dirty="0" err="1"/>
              <a:t>Prophase</a:t>
            </a:r>
            <a:r>
              <a:rPr lang="sr-Latn-RS" dirty="0"/>
              <a:t> I </a:t>
            </a:r>
          </a:p>
        </p:txBody>
      </p:sp>
      <p:sp>
        <p:nvSpPr>
          <p:cNvPr id="3" name="Content Placeholder 2">
            <a:extLst>
              <a:ext uri="{FF2B5EF4-FFF2-40B4-BE49-F238E27FC236}">
                <a16:creationId xmlns:a16="http://schemas.microsoft.com/office/drawing/2014/main" id="{D48E4346-E55F-D949-A0A8-45743C342DBC}"/>
              </a:ext>
            </a:extLst>
          </p:cNvPr>
          <p:cNvSpPr>
            <a:spLocks noGrp="1"/>
          </p:cNvSpPr>
          <p:nvPr>
            <p:ph idx="1"/>
          </p:nvPr>
        </p:nvSpPr>
        <p:spPr>
          <a:xfrm>
            <a:off x="534988" y="1905000"/>
            <a:ext cx="7542212" cy="4328890"/>
          </a:xfrm>
        </p:spPr>
        <p:txBody>
          <a:bodyPr>
            <a:normAutofit/>
          </a:bodyPr>
          <a:lstStyle/>
          <a:p>
            <a:r>
              <a:rPr lang="en-US" sz="1800" b="1" dirty="0">
                <a:effectLst/>
                <a:latin typeface="Revival565BT"/>
              </a:rPr>
              <a:t>Leptotene</a:t>
            </a:r>
            <a:r>
              <a:rPr lang="en-US" sz="1800" dirty="0">
                <a:effectLst/>
                <a:latin typeface="Revival565BT"/>
              </a:rPr>
              <a:t>. The chromosomes become visible as they start to </a:t>
            </a:r>
            <a:r>
              <a:rPr lang="en-US" dirty="0"/>
              <a:t>c</a:t>
            </a:r>
            <a:r>
              <a:rPr lang="en-US" sz="1800" dirty="0">
                <a:effectLst/>
                <a:latin typeface="Revival565BT"/>
              </a:rPr>
              <a:t>ondense.</a:t>
            </a:r>
          </a:p>
          <a:p>
            <a:r>
              <a:rPr lang="en-US" sz="1800" b="1" dirty="0">
                <a:effectLst/>
                <a:latin typeface="Revival565BT"/>
              </a:rPr>
              <a:t>Zygotene</a:t>
            </a:r>
            <a:r>
              <a:rPr lang="en-US" sz="1800" dirty="0">
                <a:effectLst/>
                <a:latin typeface="Revival565BT"/>
              </a:rPr>
              <a:t>. Homologous chromosomes align directly opposite each other, a process known as synapsis, and are held together at several points along their length by filamentous structures known as synaptonemal complexes.</a:t>
            </a:r>
          </a:p>
          <a:p>
            <a:r>
              <a:rPr lang="en-US" sz="1800" b="1" dirty="0">
                <a:effectLst/>
                <a:latin typeface="Revival565BT"/>
              </a:rPr>
              <a:t>Pachytene</a:t>
            </a:r>
            <a:r>
              <a:rPr lang="en-US" sz="1800" dirty="0">
                <a:effectLst/>
                <a:latin typeface="Revival565BT"/>
              </a:rPr>
              <a:t>. Each pair of homologous chromosomes, known as a bivalent, becomes tightly coiled. Crossing over occurs, during which homologous regions of DNA are exchanged between chromatids.</a:t>
            </a:r>
          </a:p>
          <a:p>
            <a:r>
              <a:rPr lang="en-US" sz="1800" b="1" dirty="0">
                <a:effectLst/>
                <a:latin typeface="Revival565BT"/>
              </a:rPr>
              <a:t>Diplotene</a:t>
            </a:r>
            <a:r>
              <a:rPr lang="en-US" sz="1800" dirty="0">
                <a:effectLst/>
                <a:latin typeface="Revival565BT"/>
              </a:rPr>
              <a:t>. The homologous recombinant chromosomes now begin to separate but remain attached at the points where crossing over has occurred. These are known as chiasmata. </a:t>
            </a:r>
          </a:p>
          <a:p>
            <a:r>
              <a:rPr lang="en-US" sz="1800" b="1" dirty="0">
                <a:effectLst/>
                <a:latin typeface="Revival565BT"/>
              </a:rPr>
              <a:t>Diakinesis</a:t>
            </a:r>
            <a:r>
              <a:rPr lang="en-US" sz="1800" dirty="0">
                <a:effectLst/>
                <a:latin typeface="Revival565BT"/>
              </a:rPr>
              <a:t>. Separation of the homologous chromosome pairs proceeds as the chromosomes become maximally condensed. Nucleolus and nuclear membrane disappear.</a:t>
            </a:r>
            <a:endParaRPr lang="en-US" dirty="0"/>
          </a:p>
        </p:txBody>
      </p:sp>
      <p:pic>
        <p:nvPicPr>
          <p:cNvPr id="5" name="Picture 2" descr="Prophase%25201">
            <a:extLst>
              <a:ext uri="{FF2B5EF4-FFF2-40B4-BE49-F238E27FC236}">
                <a16:creationId xmlns:a16="http://schemas.microsoft.com/office/drawing/2014/main" id="{062D7CA9-0B89-934E-B7CC-04D9B2A4FC3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b="4289"/>
          <a:stretch>
            <a:fillRect/>
          </a:stretch>
        </p:blipFill>
        <p:spPr bwMode="auto">
          <a:xfrm>
            <a:off x="7992612" y="1692276"/>
            <a:ext cx="4285050" cy="386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544690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1C61DD-5115-D748-9ED3-80E869FEE195}"/>
              </a:ext>
            </a:extLst>
          </p:cNvPr>
          <p:cNvSpPr>
            <a:spLocks noGrp="1"/>
          </p:cNvSpPr>
          <p:nvPr>
            <p:ph type="title"/>
          </p:nvPr>
        </p:nvSpPr>
        <p:spPr/>
        <p:txBody>
          <a:bodyPr/>
          <a:lstStyle/>
          <a:p>
            <a:r>
              <a:rPr lang="sr-Latn-RS" dirty="0" err="1"/>
              <a:t>Metaphase</a:t>
            </a:r>
            <a:r>
              <a:rPr lang="sr-Latn-RS" dirty="0"/>
              <a:t> I</a:t>
            </a:r>
            <a:br>
              <a:rPr lang="sr-Latn-RS" dirty="0"/>
            </a:br>
            <a:endParaRPr lang="sr-Latn-RS" dirty="0"/>
          </a:p>
        </p:txBody>
      </p:sp>
      <p:sp>
        <p:nvSpPr>
          <p:cNvPr id="3" name="Content Placeholder 2">
            <a:extLst>
              <a:ext uri="{FF2B5EF4-FFF2-40B4-BE49-F238E27FC236}">
                <a16:creationId xmlns:a16="http://schemas.microsoft.com/office/drawing/2014/main" id="{72A178D0-6529-F44A-A106-EFB7F2D9EE79}"/>
              </a:ext>
            </a:extLst>
          </p:cNvPr>
          <p:cNvSpPr>
            <a:spLocks noGrp="1"/>
          </p:cNvSpPr>
          <p:nvPr>
            <p:ph idx="1"/>
          </p:nvPr>
        </p:nvSpPr>
        <p:spPr/>
        <p:txBody>
          <a:bodyPr>
            <a:normAutofit/>
          </a:bodyPr>
          <a:lstStyle/>
          <a:p>
            <a:r>
              <a:rPr lang="en-US" sz="1800" dirty="0">
                <a:effectLst/>
                <a:latin typeface="Revival565BT"/>
              </a:rPr>
              <a:t>The nuclear membrane disappears and the chromosomes become aligned on the equatorial plane of the cell where they have become attached to the spindle, as in metaphase of mitosis. </a:t>
            </a:r>
            <a:endParaRPr lang="en-US" dirty="0"/>
          </a:p>
          <a:p>
            <a:endParaRPr lang="sr-Latn-RS" dirty="0"/>
          </a:p>
          <a:p>
            <a:pPr marL="0" indent="0">
              <a:buNone/>
            </a:pPr>
            <a:endParaRPr lang="sr-Latn-RS" dirty="0"/>
          </a:p>
        </p:txBody>
      </p:sp>
      <p:pic>
        <p:nvPicPr>
          <p:cNvPr id="5" name="Picture 3" descr="metICRT">
            <a:extLst>
              <a:ext uri="{FF2B5EF4-FFF2-40B4-BE49-F238E27FC236}">
                <a16:creationId xmlns:a16="http://schemas.microsoft.com/office/drawing/2014/main" id="{9F9DCE3F-260F-B448-B928-07B32DD3063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06769" y="288925"/>
            <a:ext cx="1857375" cy="173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2" descr="sadava_9_16_big_LARGE_2">
            <a:extLst>
              <a:ext uri="{FF2B5EF4-FFF2-40B4-BE49-F238E27FC236}">
                <a16:creationId xmlns:a16="http://schemas.microsoft.com/office/drawing/2014/main" id="{7F82A22A-CA1E-7B42-8A7D-DB8E561F93A6}"/>
              </a:ext>
            </a:extLst>
          </p:cNvPr>
          <p:cNvPicPr>
            <a:picLocks noChangeAspect="1" noChangeArrowheads="1"/>
          </p:cNvPicPr>
          <p:nvPr/>
        </p:nvPicPr>
        <p:blipFill rotWithShape="1">
          <a:blip r:embed="rId3">
            <a:lum contrast="12000"/>
            <a:extLst>
              <a:ext uri="{28A0092B-C50C-407E-A947-70E740481C1C}">
                <a14:useLocalDpi xmlns:a14="http://schemas.microsoft.com/office/drawing/2010/main" val="0"/>
              </a:ext>
            </a:extLst>
          </a:blip>
          <a:srcRect t="24878" r="64943" b="54132"/>
          <a:stretch/>
        </p:blipFill>
        <p:spPr bwMode="auto">
          <a:xfrm>
            <a:off x="4877766" y="3263124"/>
            <a:ext cx="2436467" cy="33237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317688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8013E9-0FD5-A342-B5CD-E90311F289E7}"/>
              </a:ext>
            </a:extLst>
          </p:cNvPr>
          <p:cNvSpPr>
            <a:spLocks noGrp="1"/>
          </p:cNvSpPr>
          <p:nvPr>
            <p:ph type="title"/>
          </p:nvPr>
        </p:nvSpPr>
        <p:spPr/>
        <p:txBody>
          <a:bodyPr/>
          <a:lstStyle/>
          <a:p>
            <a:r>
              <a:rPr lang="sr-Latn-RS" dirty="0" err="1"/>
              <a:t>Anaphase</a:t>
            </a:r>
            <a:r>
              <a:rPr lang="sr-Latn-RS" dirty="0"/>
              <a:t> I</a:t>
            </a:r>
            <a:br>
              <a:rPr lang="sr-Latn-RS" dirty="0"/>
            </a:br>
            <a:endParaRPr lang="sr-Latn-RS" dirty="0"/>
          </a:p>
        </p:txBody>
      </p:sp>
      <p:sp>
        <p:nvSpPr>
          <p:cNvPr id="3" name="Content Placeholder 2">
            <a:extLst>
              <a:ext uri="{FF2B5EF4-FFF2-40B4-BE49-F238E27FC236}">
                <a16:creationId xmlns:a16="http://schemas.microsoft.com/office/drawing/2014/main" id="{045AEBC5-5EBD-944F-A201-BBCDC1EC6F86}"/>
              </a:ext>
            </a:extLst>
          </p:cNvPr>
          <p:cNvSpPr>
            <a:spLocks noGrp="1"/>
          </p:cNvSpPr>
          <p:nvPr>
            <p:ph idx="1"/>
          </p:nvPr>
        </p:nvSpPr>
        <p:spPr/>
        <p:txBody>
          <a:bodyPr/>
          <a:lstStyle/>
          <a:p>
            <a:r>
              <a:rPr lang="en-US" sz="1800" dirty="0">
                <a:effectLst/>
                <a:latin typeface="Revival565BT"/>
              </a:rPr>
              <a:t>The chromosomes (dyads) now separate to opposite poles of the cell as the spindle contracts. </a:t>
            </a:r>
            <a:endParaRPr lang="en-US" dirty="0"/>
          </a:p>
          <a:p>
            <a:endParaRPr lang="sr-Latn-RS" dirty="0"/>
          </a:p>
        </p:txBody>
      </p:sp>
      <p:pic>
        <p:nvPicPr>
          <p:cNvPr id="4" name="Picture 4" descr="anaICRT">
            <a:extLst>
              <a:ext uri="{FF2B5EF4-FFF2-40B4-BE49-F238E27FC236}">
                <a16:creationId xmlns:a16="http://schemas.microsoft.com/office/drawing/2014/main" id="{3CD6E415-82BF-7E47-A37F-D29EAB76C7C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140581" y="46665"/>
            <a:ext cx="1871663"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descr="sadava_9_16_big_LARGE_2">
            <a:extLst>
              <a:ext uri="{FF2B5EF4-FFF2-40B4-BE49-F238E27FC236}">
                <a16:creationId xmlns:a16="http://schemas.microsoft.com/office/drawing/2014/main" id="{BCA7EB62-F22E-6748-9F5A-10703EF44FEA}"/>
              </a:ext>
            </a:extLst>
          </p:cNvPr>
          <p:cNvPicPr>
            <a:picLocks noChangeAspect="1" noChangeArrowheads="1"/>
          </p:cNvPicPr>
          <p:nvPr/>
        </p:nvPicPr>
        <p:blipFill rotWithShape="1">
          <a:blip r:embed="rId3">
            <a:lum contrast="12000"/>
            <a:extLst>
              <a:ext uri="{28A0092B-C50C-407E-A947-70E740481C1C}">
                <a14:useLocalDpi xmlns:a14="http://schemas.microsoft.com/office/drawing/2010/main" val="0"/>
              </a:ext>
            </a:extLst>
          </a:blip>
          <a:srcRect l="33628" t="24878" r="35466" b="54132"/>
          <a:stretch/>
        </p:blipFill>
        <p:spPr bwMode="auto">
          <a:xfrm>
            <a:off x="3922620" y="2977298"/>
            <a:ext cx="2335619" cy="36142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Content Placeholder 4">
            <a:extLst>
              <a:ext uri="{FF2B5EF4-FFF2-40B4-BE49-F238E27FC236}">
                <a16:creationId xmlns:a16="http://schemas.microsoft.com/office/drawing/2014/main" id="{25C7AE47-023E-D148-B6B7-FF7D927986DC}"/>
              </a:ext>
            </a:extLst>
          </p:cNvPr>
          <p:cNvPicPr>
            <a:picLocks noChangeAspect="1"/>
          </p:cNvPicPr>
          <p:nvPr/>
        </p:nvPicPr>
        <p:blipFill rotWithShape="1">
          <a:blip r:embed="rId4"/>
          <a:srcRect t="22816" b="52518"/>
          <a:stretch/>
        </p:blipFill>
        <p:spPr>
          <a:xfrm>
            <a:off x="6629884" y="3260411"/>
            <a:ext cx="4442984" cy="1524000"/>
          </a:xfrm>
          <a:prstGeom prst="rect">
            <a:avLst/>
          </a:prstGeom>
        </p:spPr>
      </p:pic>
    </p:spTree>
    <p:extLst>
      <p:ext uri="{BB962C8B-B14F-4D97-AF65-F5344CB8AC3E}">
        <p14:creationId xmlns:p14="http://schemas.microsoft.com/office/powerpoint/2010/main" val="348420833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D636DE-6EA8-B44D-834B-636BF4022BE2}"/>
              </a:ext>
            </a:extLst>
          </p:cNvPr>
          <p:cNvSpPr>
            <a:spLocks noGrp="1"/>
          </p:cNvSpPr>
          <p:nvPr>
            <p:ph type="title"/>
          </p:nvPr>
        </p:nvSpPr>
        <p:spPr/>
        <p:txBody>
          <a:bodyPr/>
          <a:lstStyle/>
          <a:p>
            <a:r>
              <a:rPr lang="sr-Latn-RS" dirty="0" err="1"/>
              <a:t>Telophase</a:t>
            </a:r>
            <a:r>
              <a:rPr lang="sr-Latn-RS" dirty="0"/>
              <a:t> I</a:t>
            </a:r>
            <a:br>
              <a:rPr lang="sr-Latn-RS" dirty="0"/>
            </a:br>
            <a:endParaRPr lang="sr-Latn-RS" dirty="0"/>
          </a:p>
        </p:txBody>
      </p:sp>
      <p:sp>
        <p:nvSpPr>
          <p:cNvPr id="3" name="Content Placeholder 2">
            <a:extLst>
              <a:ext uri="{FF2B5EF4-FFF2-40B4-BE49-F238E27FC236}">
                <a16:creationId xmlns:a16="http://schemas.microsoft.com/office/drawing/2014/main" id="{3DD736FB-5D3E-D549-A4E7-C06E0907F377}"/>
              </a:ext>
            </a:extLst>
          </p:cNvPr>
          <p:cNvSpPr>
            <a:spLocks noGrp="1"/>
          </p:cNvSpPr>
          <p:nvPr>
            <p:ph idx="1"/>
          </p:nvPr>
        </p:nvSpPr>
        <p:spPr/>
        <p:txBody>
          <a:bodyPr/>
          <a:lstStyle/>
          <a:p>
            <a:r>
              <a:rPr lang="sr-Latn-RS" dirty="0" err="1"/>
              <a:t>Each</a:t>
            </a:r>
            <a:r>
              <a:rPr lang="sr-Latn-RS" dirty="0"/>
              <a:t> set </a:t>
            </a:r>
            <a:r>
              <a:rPr lang="sr-Latn-RS" dirty="0" err="1"/>
              <a:t>of</a:t>
            </a:r>
            <a:r>
              <a:rPr lang="sr-Latn-RS" dirty="0"/>
              <a:t> </a:t>
            </a:r>
            <a:r>
              <a:rPr lang="sr-Latn-RS" dirty="0" err="1"/>
              <a:t>haploid</a:t>
            </a:r>
            <a:r>
              <a:rPr lang="sr-Latn-RS" dirty="0"/>
              <a:t> </a:t>
            </a:r>
            <a:r>
              <a:rPr lang="sr-Latn-RS" dirty="0" err="1"/>
              <a:t>chromosomes</a:t>
            </a:r>
            <a:r>
              <a:rPr lang="sr-Latn-RS" dirty="0"/>
              <a:t> </a:t>
            </a:r>
            <a:r>
              <a:rPr lang="sr-Latn-RS" dirty="0" err="1"/>
              <a:t>has</a:t>
            </a:r>
            <a:r>
              <a:rPr lang="sr-Latn-RS" dirty="0"/>
              <a:t> </a:t>
            </a:r>
            <a:r>
              <a:rPr lang="sr-Latn-RS" dirty="0" err="1"/>
              <a:t>now</a:t>
            </a:r>
            <a:r>
              <a:rPr lang="sr-Latn-RS" dirty="0"/>
              <a:t> </a:t>
            </a:r>
            <a:r>
              <a:rPr lang="sr-Latn-RS" dirty="0" err="1"/>
              <a:t>separated</a:t>
            </a:r>
            <a:r>
              <a:rPr lang="sr-Latn-RS" dirty="0"/>
              <a:t> </a:t>
            </a:r>
            <a:r>
              <a:rPr lang="sr-Latn-RS" dirty="0" err="1"/>
              <a:t>completely</a:t>
            </a:r>
            <a:r>
              <a:rPr lang="sr-Latn-RS" dirty="0"/>
              <a:t> to </a:t>
            </a:r>
            <a:r>
              <a:rPr lang="sr-Latn-RS" dirty="0" err="1"/>
              <a:t>opposite</a:t>
            </a:r>
            <a:r>
              <a:rPr lang="sr-Latn-RS" dirty="0"/>
              <a:t> </a:t>
            </a:r>
            <a:r>
              <a:rPr lang="sr-Latn-RS" dirty="0" err="1"/>
              <a:t>ends</a:t>
            </a:r>
            <a:r>
              <a:rPr lang="sr-Latn-RS" dirty="0"/>
              <a:t> </a:t>
            </a:r>
            <a:r>
              <a:rPr lang="sr-Latn-RS" dirty="0" err="1"/>
              <a:t>of</a:t>
            </a:r>
            <a:r>
              <a:rPr lang="sr-Latn-RS" dirty="0"/>
              <a:t> </a:t>
            </a:r>
            <a:r>
              <a:rPr lang="sr-Latn-RS" dirty="0" err="1"/>
              <a:t>the</a:t>
            </a:r>
            <a:r>
              <a:rPr lang="sr-Latn-RS" dirty="0"/>
              <a:t> </a:t>
            </a:r>
            <a:r>
              <a:rPr lang="sr-Latn-RS" dirty="0" err="1"/>
              <a:t>cell</a:t>
            </a:r>
            <a:r>
              <a:rPr lang="sr-Latn-RS" dirty="0"/>
              <a:t>, </a:t>
            </a:r>
            <a:r>
              <a:rPr lang="sr-Latn-RS" dirty="0" err="1"/>
              <a:t>which</a:t>
            </a:r>
            <a:r>
              <a:rPr lang="sr-Latn-RS" dirty="0"/>
              <a:t> </a:t>
            </a:r>
            <a:r>
              <a:rPr lang="sr-Latn-RS" dirty="0" err="1"/>
              <a:t>cleaves</a:t>
            </a:r>
            <a:r>
              <a:rPr lang="sr-Latn-RS" dirty="0"/>
              <a:t> </a:t>
            </a:r>
            <a:r>
              <a:rPr lang="sr-Latn-RS" dirty="0" err="1"/>
              <a:t>into</a:t>
            </a:r>
            <a:r>
              <a:rPr lang="sr-Latn-RS" dirty="0"/>
              <a:t> </a:t>
            </a:r>
            <a:r>
              <a:rPr lang="sr-Latn-RS" dirty="0" err="1"/>
              <a:t>two</a:t>
            </a:r>
            <a:r>
              <a:rPr lang="sr-Latn-RS" dirty="0"/>
              <a:t> </a:t>
            </a:r>
            <a:r>
              <a:rPr lang="sr-Latn-RS" dirty="0" err="1"/>
              <a:t>new</a:t>
            </a:r>
            <a:r>
              <a:rPr lang="sr-Latn-RS" dirty="0"/>
              <a:t> </a:t>
            </a:r>
            <a:r>
              <a:rPr lang="sr-Latn-RS" dirty="0" err="1"/>
              <a:t>daughter</a:t>
            </a:r>
            <a:r>
              <a:rPr lang="sr-Latn-RS" dirty="0"/>
              <a:t> </a:t>
            </a:r>
            <a:r>
              <a:rPr lang="sr-Latn-RS" dirty="0" err="1"/>
              <a:t>gametes</a:t>
            </a:r>
            <a:r>
              <a:rPr lang="sr-Latn-RS" dirty="0"/>
              <a:t>, so-</a:t>
            </a:r>
            <a:r>
              <a:rPr lang="sr-Latn-RS" dirty="0" err="1"/>
              <a:t>called</a:t>
            </a:r>
            <a:r>
              <a:rPr lang="sr-Latn-RS" dirty="0"/>
              <a:t> </a:t>
            </a:r>
            <a:r>
              <a:rPr lang="sr-Latn-RS" dirty="0" err="1"/>
              <a:t>secondary</a:t>
            </a:r>
            <a:r>
              <a:rPr lang="sr-Latn-RS" dirty="0"/>
              <a:t> </a:t>
            </a:r>
            <a:r>
              <a:rPr lang="sr-Latn-RS" dirty="0" err="1"/>
              <a:t>spermatocytes</a:t>
            </a:r>
            <a:r>
              <a:rPr lang="sr-Latn-RS" dirty="0"/>
              <a:t> </a:t>
            </a:r>
            <a:r>
              <a:rPr lang="sr-Latn-RS" dirty="0" err="1"/>
              <a:t>or</a:t>
            </a:r>
            <a:r>
              <a:rPr lang="sr-Latn-RS" dirty="0"/>
              <a:t> </a:t>
            </a:r>
            <a:r>
              <a:rPr lang="sr-Latn-RS" dirty="0" err="1"/>
              <a:t>oocytes</a:t>
            </a:r>
            <a:r>
              <a:rPr lang="sr-Latn-RS" dirty="0"/>
              <a:t>. </a:t>
            </a:r>
          </a:p>
          <a:p>
            <a:r>
              <a:rPr lang="sr-Latn-RS" dirty="0" err="1"/>
              <a:t>Nucleus</a:t>
            </a:r>
            <a:r>
              <a:rPr lang="sr-Latn-RS" dirty="0"/>
              <a:t> </a:t>
            </a:r>
            <a:r>
              <a:rPr lang="sr-Latn-RS" dirty="0" err="1"/>
              <a:t>with</a:t>
            </a:r>
            <a:r>
              <a:rPr lang="sr-Latn-RS" dirty="0"/>
              <a:t> a </a:t>
            </a:r>
            <a:r>
              <a:rPr lang="sr-Latn-RS" dirty="0" err="1"/>
              <a:t>reduced</a:t>
            </a:r>
            <a:r>
              <a:rPr lang="sr-Latn-RS" dirty="0"/>
              <a:t> </a:t>
            </a:r>
            <a:r>
              <a:rPr lang="sr-Latn-RS" dirty="0" err="1"/>
              <a:t>number</a:t>
            </a:r>
            <a:r>
              <a:rPr lang="sr-Latn-RS" dirty="0"/>
              <a:t> </a:t>
            </a:r>
            <a:r>
              <a:rPr lang="sr-Latn-RS" dirty="0" err="1"/>
              <a:t>of</a:t>
            </a:r>
            <a:r>
              <a:rPr lang="sr-Latn-RS" dirty="0"/>
              <a:t> </a:t>
            </a:r>
            <a:r>
              <a:rPr lang="sr-Latn-RS" dirty="0" err="1"/>
              <a:t>chromosomes</a:t>
            </a:r>
            <a:endParaRPr lang="sr-Latn-RS" dirty="0"/>
          </a:p>
          <a:p>
            <a:endParaRPr lang="sr-Latn-RS" dirty="0"/>
          </a:p>
        </p:txBody>
      </p:sp>
      <p:pic>
        <p:nvPicPr>
          <p:cNvPr id="4" name="Picture 5" descr="teloICRT">
            <a:extLst>
              <a:ext uri="{FF2B5EF4-FFF2-40B4-BE49-F238E27FC236}">
                <a16:creationId xmlns:a16="http://schemas.microsoft.com/office/drawing/2014/main" id="{57841568-2E76-CE45-A617-56C63B5FA6E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139990" y="276225"/>
            <a:ext cx="1800225" cy="162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descr="sadava_9_16_big_LARGE_2">
            <a:extLst>
              <a:ext uri="{FF2B5EF4-FFF2-40B4-BE49-F238E27FC236}">
                <a16:creationId xmlns:a16="http://schemas.microsoft.com/office/drawing/2014/main" id="{4EDB3ADC-092C-0241-9EBF-531D5C0C9610}"/>
              </a:ext>
            </a:extLst>
          </p:cNvPr>
          <p:cNvPicPr>
            <a:picLocks noChangeAspect="1" noChangeArrowheads="1"/>
          </p:cNvPicPr>
          <p:nvPr/>
        </p:nvPicPr>
        <p:blipFill rotWithShape="1">
          <a:blip r:embed="rId3">
            <a:lum contrast="12000"/>
            <a:extLst>
              <a:ext uri="{28A0092B-C50C-407E-A947-70E740481C1C}">
                <a14:useLocalDpi xmlns:a14="http://schemas.microsoft.com/office/drawing/2010/main" val="0"/>
              </a:ext>
            </a:extLst>
          </a:blip>
          <a:srcRect l="64601" t="25944" b="54132"/>
          <a:stretch/>
        </p:blipFill>
        <p:spPr bwMode="auto">
          <a:xfrm>
            <a:off x="4776875" y="3700130"/>
            <a:ext cx="2256857" cy="2894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6169562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97B63D-C4E9-724F-BB08-86463BC7209B}"/>
              </a:ext>
            </a:extLst>
          </p:cNvPr>
          <p:cNvSpPr>
            <a:spLocks noGrp="1"/>
          </p:cNvSpPr>
          <p:nvPr>
            <p:ph type="title"/>
          </p:nvPr>
        </p:nvSpPr>
        <p:spPr/>
        <p:txBody>
          <a:bodyPr/>
          <a:lstStyle/>
          <a:p>
            <a:r>
              <a:rPr lang="sr-Latn-RS" dirty="0" err="1"/>
              <a:t>Second</a:t>
            </a:r>
            <a:r>
              <a:rPr lang="sr-Latn-RS" dirty="0"/>
              <a:t> </a:t>
            </a:r>
            <a:r>
              <a:rPr lang="sr-Latn-RS" dirty="0" err="1"/>
              <a:t>meiotic</a:t>
            </a:r>
            <a:r>
              <a:rPr lang="sr-Latn-RS" dirty="0"/>
              <a:t> </a:t>
            </a:r>
            <a:r>
              <a:rPr lang="sr-Latn-RS" dirty="0" err="1"/>
              <a:t>division</a:t>
            </a:r>
            <a:r>
              <a:rPr lang="sr-Latn-RS" dirty="0"/>
              <a:t> </a:t>
            </a:r>
          </a:p>
        </p:txBody>
      </p:sp>
      <p:sp>
        <p:nvSpPr>
          <p:cNvPr id="3" name="Content Placeholder 2">
            <a:extLst>
              <a:ext uri="{FF2B5EF4-FFF2-40B4-BE49-F238E27FC236}">
                <a16:creationId xmlns:a16="http://schemas.microsoft.com/office/drawing/2014/main" id="{BDBE28EC-8C20-0F4B-BEC2-08B3B28D1D22}"/>
              </a:ext>
            </a:extLst>
          </p:cNvPr>
          <p:cNvSpPr>
            <a:spLocks noGrp="1"/>
          </p:cNvSpPr>
          <p:nvPr>
            <p:ph idx="1"/>
          </p:nvPr>
        </p:nvSpPr>
        <p:spPr>
          <a:xfrm>
            <a:off x="1419630" y="1905000"/>
            <a:ext cx="5629137" cy="3777622"/>
          </a:xfrm>
        </p:spPr>
        <p:txBody>
          <a:bodyPr/>
          <a:lstStyle/>
          <a:p>
            <a:r>
              <a:rPr lang="en-US" sz="1800" dirty="0">
                <a:effectLst/>
                <a:latin typeface="AGaramondPro"/>
              </a:rPr>
              <a:t>The second meiotic division follows the first without an interphase. It resembles mitosis, in that the centromeres now divide and sister chromatids pass to opposite poles.</a:t>
            </a:r>
          </a:p>
          <a:p>
            <a:endParaRPr lang="en-US" sz="1800" dirty="0">
              <a:effectLst/>
              <a:latin typeface="Revival565BT"/>
            </a:endParaRPr>
          </a:p>
          <a:p>
            <a:r>
              <a:rPr lang="en-US" sz="1800" dirty="0">
                <a:effectLst/>
                <a:latin typeface="Revival565BT"/>
              </a:rPr>
              <a:t>Each chromosome, which exists as a pair of chromatids, becomes aligned along the equatorial plane and then splits longitudinally, leading to the formation of two new daughter gametes, known as spermatids or ova. </a:t>
            </a:r>
            <a:endParaRPr lang="en-US" dirty="0"/>
          </a:p>
          <a:p>
            <a:endParaRPr lang="en-US" dirty="0"/>
          </a:p>
          <a:p>
            <a:endParaRPr lang="sr-Latn-RS" dirty="0"/>
          </a:p>
        </p:txBody>
      </p:sp>
      <p:pic>
        <p:nvPicPr>
          <p:cNvPr id="8" name="Picture 7" descr="sadava_9_16_big_LARGE_2">
            <a:extLst>
              <a:ext uri="{FF2B5EF4-FFF2-40B4-BE49-F238E27FC236}">
                <a16:creationId xmlns:a16="http://schemas.microsoft.com/office/drawing/2014/main" id="{5759A23B-52F9-E445-B0F4-2048F69F27B6}"/>
              </a:ext>
            </a:extLst>
          </p:cNvPr>
          <p:cNvPicPr>
            <a:picLocks noChangeAspect="1" noChangeArrowheads="1"/>
          </p:cNvPicPr>
          <p:nvPr/>
        </p:nvPicPr>
        <p:blipFill>
          <a:blip r:embed="rId2">
            <a:lum contrast="12000"/>
            <a:extLst>
              <a:ext uri="{28A0092B-C50C-407E-A947-70E740481C1C}">
                <a14:useLocalDpi xmlns:a14="http://schemas.microsoft.com/office/drawing/2010/main" val="0"/>
              </a:ext>
            </a:extLst>
          </a:blip>
          <a:srcRect t="49565" r="-2803" b="2840"/>
          <a:stretch>
            <a:fillRect/>
          </a:stretch>
        </p:blipFill>
        <p:spPr bwMode="auto">
          <a:xfrm>
            <a:off x="7215188" y="1440117"/>
            <a:ext cx="4933471" cy="5204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349555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29C052-4EA7-0840-92E7-6775E340AEBF}"/>
              </a:ext>
            </a:extLst>
          </p:cNvPr>
          <p:cNvSpPr>
            <a:spLocks noGrp="1"/>
          </p:cNvSpPr>
          <p:nvPr>
            <p:ph type="title"/>
          </p:nvPr>
        </p:nvSpPr>
        <p:spPr/>
        <p:txBody>
          <a:bodyPr/>
          <a:lstStyle/>
          <a:p>
            <a:r>
              <a:rPr lang="sr-Latn-RS" dirty="0" err="1"/>
              <a:t>Reproduction</a:t>
            </a:r>
            <a:r>
              <a:rPr lang="sr-Latn-RS" dirty="0"/>
              <a:t>- </a:t>
            </a:r>
            <a:r>
              <a:rPr lang="sr-Latn-RS" dirty="0" err="1"/>
              <a:t>production</a:t>
            </a:r>
            <a:r>
              <a:rPr lang="sr-Latn-RS" dirty="0"/>
              <a:t> </a:t>
            </a:r>
            <a:r>
              <a:rPr lang="sr-Latn-RS" dirty="0" err="1"/>
              <a:t>of</a:t>
            </a:r>
            <a:r>
              <a:rPr lang="sr-Latn-RS" dirty="0"/>
              <a:t> </a:t>
            </a:r>
            <a:r>
              <a:rPr lang="sr-Latn-RS" dirty="0" err="1"/>
              <a:t>offspring</a:t>
            </a:r>
            <a:endParaRPr lang="sr-Latn-RS" dirty="0"/>
          </a:p>
        </p:txBody>
      </p:sp>
      <p:sp>
        <p:nvSpPr>
          <p:cNvPr id="3" name="Content Placeholder 2">
            <a:extLst>
              <a:ext uri="{FF2B5EF4-FFF2-40B4-BE49-F238E27FC236}">
                <a16:creationId xmlns:a16="http://schemas.microsoft.com/office/drawing/2014/main" id="{122CF55B-1924-E24B-9AB5-33C21447FB9D}"/>
              </a:ext>
            </a:extLst>
          </p:cNvPr>
          <p:cNvSpPr>
            <a:spLocks noGrp="1"/>
          </p:cNvSpPr>
          <p:nvPr>
            <p:ph idx="1"/>
          </p:nvPr>
        </p:nvSpPr>
        <p:spPr>
          <a:xfrm>
            <a:off x="1020388" y="1800225"/>
            <a:ext cx="5881688" cy="3882397"/>
          </a:xfrm>
        </p:spPr>
        <p:txBody>
          <a:bodyPr/>
          <a:lstStyle/>
          <a:p>
            <a:r>
              <a:rPr lang="sr-Latn-RS" dirty="0"/>
              <a:t>1. </a:t>
            </a:r>
            <a:r>
              <a:rPr lang="sr-Latn-RS" b="1" dirty="0" err="1"/>
              <a:t>Vegetative</a:t>
            </a:r>
            <a:r>
              <a:rPr lang="sr-Latn-RS" b="1" dirty="0"/>
              <a:t> </a:t>
            </a:r>
            <a:r>
              <a:rPr lang="sr-Latn-RS" b="1" dirty="0" err="1"/>
              <a:t>reproduction</a:t>
            </a:r>
            <a:r>
              <a:rPr lang="sr-Latn-RS" b="1" dirty="0"/>
              <a:t>- </a:t>
            </a:r>
            <a:r>
              <a:rPr lang="sr-Latn-RS" dirty="0" err="1"/>
              <a:t>form</a:t>
            </a:r>
            <a:r>
              <a:rPr lang="sr-Latn-RS" dirty="0"/>
              <a:t> </a:t>
            </a:r>
            <a:r>
              <a:rPr lang="sr-Latn-RS" dirty="0" err="1"/>
              <a:t>of</a:t>
            </a:r>
            <a:r>
              <a:rPr lang="sr-Latn-RS" dirty="0"/>
              <a:t> </a:t>
            </a:r>
            <a:r>
              <a:rPr lang="sr-Latn-RS" dirty="0" err="1"/>
              <a:t>asexual</a:t>
            </a:r>
            <a:r>
              <a:rPr lang="sr-Latn-RS" dirty="0"/>
              <a:t> </a:t>
            </a:r>
            <a:r>
              <a:rPr lang="sr-Latn-RS" dirty="0" err="1"/>
              <a:t>reproduction</a:t>
            </a:r>
            <a:r>
              <a:rPr lang="sr-Latn-RS" dirty="0"/>
              <a:t> </a:t>
            </a:r>
            <a:r>
              <a:rPr lang="sr-Latn-RS" dirty="0" err="1"/>
              <a:t>of</a:t>
            </a:r>
            <a:r>
              <a:rPr lang="sr-Latn-RS" dirty="0"/>
              <a:t> a </a:t>
            </a:r>
            <a:r>
              <a:rPr lang="sr-Latn-RS" dirty="0" err="1"/>
              <a:t>plant</a:t>
            </a:r>
            <a:r>
              <a:rPr lang="sr-Latn-RS" dirty="0"/>
              <a:t>. </a:t>
            </a:r>
            <a:r>
              <a:rPr lang="sr-Latn-RS" dirty="0" err="1"/>
              <a:t>Only</a:t>
            </a:r>
            <a:r>
              <a:rPr lang="sr-Latn-RS" dirty="0"/>
              <a:t> one </a:t>
            </a:r>
            <a:r>
              <a:rPr lang="sr-Latn-RS" dirty="0" err="1"/>
              <a:t>plant</a:t>
            </a:r>
            <a:r>
              <a:rPr lang="sr-Latn-RS" dirty="0"/>
              <a:t> is </a:t>
            </a:r>
            <a:r>
              <a:rPr lang="sr-Latn-RS" dirty="0" err="1"/>
              <a:t>involved</a:t>
            </a:r>
            <a:r>
              <a:rPr lang="sr-Latn-RS" dirty="0"/>
              <a:t> </a:t>
            </a:r>
            <a:r>
              <a:rPr lang="sr-Latn-RS" dirty="0" err="1"/>
              <a:t>and</a:t>
            </a:r>
            <a:r>
              <a:rPr lang="sr-Latn-RS" dirty="0"/>
              <a:t> </a:t>
            </a:r>
            <a:r>
              <a:rPr lang="sr-Latn-RS" dirty="0" err="1"/>
              <a:t>the</a:t>
            </a:r>
            <a:r>
              <a:rPr lang="sr-Latn-RS" dirty="0"/>
              <a:t> </a:t>
            </a:r>
            <a:r>
              <a:rPr lang="sr-Latn-RS" dirty="0" err="1"/>
              <a:t>offspring</a:t>
            </a:r>
            <a:r>
              <a:rPr lang="sr-Latn-RS" dirty="0"/>
              <a:t> is </a:t>
            </a:r>
            <a:r>
              <a:rPr lang="sr-Latn-RS" dirty="0" err="1"/>
              <a:t>the</a:t>
            </a:r>
            <a:r>
              <a:rPr lang="sr-Latn-RS" dirty="0"/>
              <a:t> </a:t>
            </a:r>
            <a:r>
              <a:rPr lang="sr-Latn-RS" dirty="0" err="1"/>
              <a:t>result</a:t>
            </a:r>
            <a:r>
              <a:rPr lang="sr-Latn-RS" dirty="0"/>
              <a:t> </a:t>
            </a:r>
            <a:r>
              <a:rPr lang="sr-Latn-RS" dirty="0" err="1"/>
              <a:t>of</a:t>
            </a:r>
            <a:r>
              <a:rPr lang="sr-Latn-RS" dirty="0"/>
              <a:t> one </a:t>
            </a:r>
            <a:r>
              <a:rPr lang="sr-Latn-RS" dirty="0" err="1"/>
              <a:t>parent</a:t>
            </a:r>
            <a:r>
              <a:rPr lang="sr-Latn-RS" dirty="0"/>
              <a:t>. </a:t>
            </a:r>
            <a:r>
              <a:rPr lang="sr-Latn-RS" dirty="0" err="1"/>
              <a:t>The</a:t>
            </a:r>
            <a:r>
              <a:rPr lang="sr-Latn-RS" dirty="0"/>
              <a:t> </a:t>
            </a:r>
            <a:r>
              <a:rPr lang="sr-Latn-RS" dirty="0" err="1"/>
              <a:t>new</a:t>
            </a:r>
            <a:r>
              <a:rPr lang="sr-Latn-RS" dirty="0"/>
              <a:t> </a:t>
            </a:r>
            <a:r>
              <a:rPr lang="sr-Latn-RS" dirty="0" err="1"/>
              <a:t>plant</a:t>
            </a:r>
            <a:r>
              <a:rPr lang="sr-Latn-RS" dirty="0"/>
              <a:t> is </a:t>
            </a:r>
            <a:r>
              <a:rPr lang="sr-Latn-RS" dirty="0" err="1"/>
              <a:t>genetically</a:t>
            </a:r>
            <a:r>
              <a:rPr lang="sr-Latn-RS" dirty="0"/>
              <a:t> </a:t>
            </a:r>
            <a:r>
              <a:rPr lang="sr-Latn-RS" dirty="0" err="1"/>
              <a:t>identical</a:t>
            </a:r>
            <a:r>
              <a:rPr lang="sr-Latn-RS" dirty="0"/>
              <a:t> to </a:t>
            </a:r>
            <a:r>
              <a:rPr lang="sr-Latn-RS" dirty="0" err="1"/>
              <a:t>the</a:t>
            </a:r>
            <a:r>
              <a:rPr lang="sr-Latn-RS" dirty="0"/>
              <a:t> </a:t>
            </a:r>
            <a:r>
              <a:rPr lang="sr-Latn-RS" dirty="0" err="1"/>
              <a:t>parent</a:t>
            </a:r>
            <a:r>
              <a:rPr lang="sr-Latn-RS" dirty="0"/>
              <a:t>.</a:t>
            </a:r>
          </a:p>
          <a:p>
            <a:endParaRPr lang="sr-Latn-RS" dirty="0"/>
          </a:p>
          <a:p>
            <a:endParaRPr lang="sr-Latn-RS" dirty="0"/>
          </a:p>
          <a:p>
            <a:r>
              <a:rPr lang="sr-Latn-RS" dirty="0"/>
              <a:t>2. </a:t>
            </a:r>
            <a:r>
              <a:rPr lang="sr-Latn-RS" b="1" dirty="0" err="1"/>
              <a:t>Reproduction</a:t>
            </a:r>
            <a:r>
              <a:rPr lang="sr-Latn-RS" b="1" dirty="0"/>
              <a:t> </a:t>
            </a:r>
            <a:r>
              <a:rPr lang="sr-Latn-RS" b="1" dirty="0" err="1"/>
              <a:t>using</a:t>
            </a:r>
            <a:r>
              <a:rPr lang="sr-Latn-RS" b="1" dirty="0"/>
              <a:t> </a:t>
            </a:r>
            <a:r>
              <a:rPr lang="sr-Latn-RS" b="1" dirty="0" err="1"/>
              <a:t>reproductive</a:t>
            </a:r>
            <a:r>
              <a:rPr lang="sr-Latn-RS" b="1" dirty="0"/>
              <a:t> </a:t>
            </a:r>
            <a:r>
              <a:rPr lang="sr-Latn-RS" b="1" dirty="0" err="1"/>
              <a:t>cells</a:t>
            </a:r>
            <a:r>
              <a:rPr lang="sr-Latn-RS" b="1" dirty="0"/>
              <a:t> – </a:t>
            </a:r>
            <a:r>
              <a:rPr lang="sr-Latn-RS" b="1" dirty="0" err="1"/>
              <a:t>gametes</a:t>
            </a:r>
            <a:r>
              <a:rPr lang="sr-Latn-RS" dirty="0"/>
              <a:t>- </a:t>
            </a:r>
            <a:r>
              <a:rPr lang="sr-Latn-RS" dirty="0" err="1"/>
              <a:t>gamets</a:t>
            </a:r>
            <a:r>
              <a:rPr lang="sr-Latn-RS" dirty="0"/>
              <a:t> (seks </a:t>
            </a:r>
            <a:r>
              <a:rPr lang="sr-Latn-RS" dirty="0" err="1"/>
              <a:t>cells</a:t>
            </a:r>
            <a:r>
              <a:rPr lang="sr-Latn-RS" dirty="0"/>
              <a:t> are </a:t>
            </a:r>
            <a:r>
              <a:rPr lang="sr-Latn-RS" dirty="0" err="1"/>
              <a:t>produced</a:t>
            </a:r>
            <a:r>
              <a:rPr lang="sr-Latn-RS" dirty="0"/>
              <a:t> </a:t>
            </a:r>
            <a:r>
              <a:rPr lang="sr-Latn-RS" dirty="0" err="1"/>
              <a:t>by</a:t>
            </a:r>
            <a:r>
              <a:rPr lang="sr-Latn-RS" dirty="0"/>
              <a:t> a </a:t>
            </a:r>
            <a:r>
              <a:rPr lang="sr-Latn-RS" dirty="0" err="1"/>
              <a:t>special</a:t>
            </a:r>
            <a:r>
              <a:rPr lang="sr-Latn-RS" dirty="0"/>
              <a:t> </a:t>
            </a:r>
            <a:r>
              <a:rPr lang="sr-Latn-RS" dirty="0" err="1"/>
              <a:t>type</a:t>
            </a:r>
            <a:r>
              <a:rPr lang="sr-Latn-RS" dirty="0"/>
              <a:t> </a:t>
            </a:r>
            <a:r>
              <a:rPr lang="sr-Latn-RS" dirty="0" err="1"/>
              <a:t>of</a:t>
            </a:r>
            <a:r>
              <a:rPr lang="sr-Latn-RS" dirty="0"/>
              <a:t> </a:t>
            </a:r>
            <a:r>
              <a:rPr lang="sr-Latn-RS" dirty="0" err="1"/>
              <a:t>cell</a:t>
            </a:r>
            <a:r>
              <a:rPr lang="sr-Latn-RS" dirty="0"/>
              <a:t> </a:t>
            </a:r>
            <a:r>
              <a:rPr lang="sr-Latn-RS" dirty="0" err="1"/>
              <a:t>division</a:t>
            </a:r>
            <a:r>
              <a:rPr lang="sr-Latn-RS" dirty="0"/>
              <a:t> </a:t>
            </a:r>
            <a:r>
              <a:rPr lang="sr-Latn-RS" dirty="0" err="1"/>
              <a:t>called</a:t>
            </a:r>
            <a:r>
              <a:rPr lang="sr-Latn-RS" dirty="0"/>
              <a:t> </a:t>
            </a:r>
            <a:r>
              <a:rPr lang="sr-Latn-RS" dirty="0" err="1"/>
              <a:t>meiosis</a:t>
            </a:r>
            <a:r>
              <a:rPr lang="sr-Latn-RS" dirty="0"/>
              <a:t>. </a:t>
            </a:r>
            <a:r>
              <a:rPr lang="sr-Latn-RS" dirty="0" err="1"/>
              <a:t>Meiosis</a:t>
            </a:r>
            <a:r>
              <a:rPr lang="sr-Latn-RS" dirty="0"/>
              <a:t> </a:t>
            </a:r>
            <a:r>
              <a:rPr lang="sr-Latn-RS" dirty="0" err="1"/>
              <a:t>results</a:t>
            </a:r>
            <a:r>
              <a:rPr lang="sr-Latn-RS" dirty="0"/>
              <a:t> in </a:t>
            </a:r>
            <a:r>
              <a:rPr lang="sr-Latn-RS" dirty="0" err="1"/>
              <a:t>gamets</a:t>
            </a:r>
            <a:r>
              <a:rPr lang="sr-Latn-RS" dirty="0"/>
              <a:t> </a:t>
            </a:r>
            <a:r>
              <a:rPr lang="sr-Latn-RS" dirty="0" err="1"/>
              <a:t>with</a:t>
            </a:r>
            <a:r>
              <a:rPr lang="sr-Latn-RS" dirty="0"/>
              <a:t> </a:t>
            </a:r>
            <a:r>
              <a:rPr lang="sr-Latn-RS" dirty="0" err="1"/>
              <a:t>the</a:t>
            </a:r>
            <a:r>
              <a:rPr lang="sr-Latn-RS" dirty="0"/>
              <a:t> half </a:t>
            </a:r>
            <a:r>
              <a:rPr lang="sr-Latn-RS" dirty="0" err="1"/>
              <a:t>number</a:t>
            </a:r>
            <a:r>
              <a:rPr lang="sr-Latn-RS" dirty="0"/>
              <a:t> </a:t>
            </a:r>
            <a:r>
              <a:rPr lang="sr-Latn-RS" dirty="0" err="1"/>
              <a:t>og</a:t>
            </a:r>
            <a:r>
              <a:rPr lang="sr-Latn-RS" dirty="0"/>
              <a:t> </a:t>
            </a:r>
            <a:r>
              <a:rPr lang="sr-Latn-RS" dirty="0" err="1"/>
              <a:t>chromosomes</a:t>
            </a:r>
            <a:r>
              <a:rPr lang="sr-Latn-RS" dirty="0"/>
              <a:t> ad </a:t>
            </a:r>
            <a:r>
              <a:rPr lang="sr-Latn-RS" dirty="0" err="1"/>
              <a:t>the</a:t>
            </a:r>
            <a:r>
              <a:rPr lang="sr-Latn-RS" dirty="0"/>
              <a:t> </a:t>
            </a:r>
            <a:r>
              <a:rPr lang="sr-Latn-RS" dirty="0" err="1"/>
              <a:t>parent</a:t>
            </a:r>
            <a:r>
              <a:rPr lang="sr-Latn-RS" dirty="0"/>
              <a:t> </a:t>
            </a:r>
            <a:r>
              <a:rPr lang="sr-Latn-RS" dirty="0" err="1"/>
              <a:t>cell</a:t>
            </a:r>
            <a:endParaRPr lang="sr-Latn-RS" dirty="0"/>
          </a:p>
          <a:p>
            <a:endParaRPr lang="sr-Latn-RS" dirty="0"/>
          </a:p>
        </p:txBody>
      </p:sp>
      <p:pic>
        <p:nvPicPr>
          <p:cNvPr id="1026" name="Picture 2" descr="Vegetative Propagation - Definition, Types, Advantages, and Disadvantages">
            <a:extLst>
              <a:ext uri="{FF2B5EF4-FFF2-40B4-BE49-F238E27FC236}">
                <a16:creationId xmlns:a16="http://schemas.microsoft.com/office/drawing/2014/main" id="{63D422F1-21B8-D94C-AA80-FAAA1798E9A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48768" y="1519887"/>
            <a:ext cx="4122844" cy="2216029"/>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76888096-22C0-8B44-A302-4604AB7C123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00988" y="3773841"/>
            <a:ext cx="2271712" cy="30841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7544945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F07E0E-48BE-5B47-AA92-2E3E30602F25}"/>
              </a:ext>
            </a:extLst>
          </p:cNvPr>
          <p:cNvSpPr>
            <a:spLocks noGrp="1"/>
          </p:cNvSpPr>
          <p:nvPr>
            <p:ph type="title"/>
          </p:nvPr>
        </p:nvSpPr>
        <p:spPr/>
        <p:txBody>
          <a:bodyPr/>
          <a:lstStyle/>
          <a:p>
            <a:r>
              <a:rPr lang="sr-Latn-RS" dirty="0"/>
              <a:t>MEIOSIS II</a:t>
            </a:r>
          </a:p>
        </p:txBody>
      </p:sp>
      <p:sp>
        <p:nvSpPr>
          <p:cNvPr id="3" name="Content Placeholder 2">
            <a:extLst>
              <a:ext uri="{FF2B5EF4-FFF2-40B4-BE49-F238E27FC236}">
                <a16:creationId xmlns:a16="http://schemas.microsoft.com/office/drawing/2014/main" id="{946811B3-675B-8D4D-A29C-543D30E0756D}"/>
              </a:ext>
            </a:extLst>
          </p:cNvPr>
          <p:cNvSpPr>
            <a:spLocks noGrp="1"/>
          </p:cNvSpPr>
          <p:nvPr>
            <p:ph idx="1"/>
          </p:nvPr>
        </p:nvSpPr>
        <p:spPr>
          <a:xfrm>
            <a:off x="1878804" y="1905000"/>
            <a:ext cx="6457122" cy="3777622"/>
          </a:xfrm>
        </p:spPr>
        <p:txBody>
          <a:bodyPr>
            <a:normAutofit/>
          </a:bodyPr>
          <a:lstStyle/>
          <a:p>
            <a:r>
              <a:rPr lang="sr-Latn-RS" b="1" dirty="0" err="1"/>
              <a:t>Prophase</a:t>
            </a:r>
            <a:r>
              <a:rPr lang="sr-Latn-RS" b="1" dirty="0"/>
              <a:t> II- </a:t>
            </a:r>
            <a:r>
              <a:rPr lang="sr-Latn-RS" dirty="0" err="1"/>
              <a:t>lasts</a:t>
            </a:r>
            <a:r>
              <a:rPr lang="sr-Latn-RS" dirty="0"/>
              <a:t> a </a:t>
            </a:r>
            <a:r>
              <a:rPr lang="sr-Latn-RS" dirty="0" err="1"/>
              <a:t>short</a:t>
            </a:r>
            <a:r>
              <a:rPr lang="sr-Latn-RS" dirty="0"/>
              <a:t> time</a:t>
            </a:r>
          </a:p>
          <a:p>
            <a:endParaRPr lang="sr-Latn-RS" dirty="0"/>
          </a:p>
          <a:p>
            <a:r>
              <a:rPr lang="sr-Latn-RS" b="1" dirty="0" err="1"/>
              <a:t>Metaphase</a:t>
            </a:r>
            <a:r>
              <a:rPr lang="sr-Latn-RS" b="1" dirty="0"/>
              <a:t> II- </a:t>
            </a:r>
            <a:r>
              <a:rPr lang="sr-Latn-RS" dirty="0" err="1"/>
              <a:t>dyads</a:t>
            </a:r>
            <a:r>
              <a:rPr lang="sr-Latn-RS" dirty="0"/>
              <a:t> are in </a:t>
            </a:r>
            <a:r>
              <a:rPr lang="sr-Latn-RS" dirty="0" err="1"/>
              <a:t>the</a:t>
            </a:r>
            <a:r>
              <a:rPr lang="sr-Latn-RS" dirty="0"/>
              <a:t> </a:t>
            </a:r>
            <a:r>
              <a:rPr lang="sr-Latn-RS" dirty="0" err="1"/>
              <a:t>equatorial</a:t>
            </a:r>
            <a:r>
              <a:rPr lang="sr-Latn-RS" dirty="0"/>
              <a:t> plane, </a:t>
            </a:r>
            <a:r>
              <a:rPr lang="sr-Latn-RS" dirty="0" err="1"/>
              <a:t>centromeres</a:t>
            </a:r>
            <a:r>
              <a:rPr lang="sr-Latn-RS" dirty="0"/>
              <a:t> </a:t>
            </a:r>
            <a:r>
              <a:rPr lang="sr-Latn-RS" dirty="0" err="1"/>
              <a:t>divide</a:t>
            </a:r>
            <a:endParaRPr lang="sr-Latn-RS" dirty="0"/>
          </a:p>
          <a:p>
            <a:pPr marL="0" indent="0">
              <a:buNone/>
            </a:pPr>
            <a:endParaRPr lang="sr-Latn-RS" dirty="0"/>
          </a:p>
          <a:p>
            <a:r>
              <a:rPr lang="sr-Latn-RS" b="1" dirty="0" err="1"/>
              <a:t>Anaphase</a:t>
            </a:r>
            <a:r>
              <a:rPr lang="sr-Latn-RS" b="1" dirty="0"/>
              <a:t> II- </a:t>
            </a:r>
            <a:r>
              <a:rPr lang="sr-Latn-RS" dirty="0" err="1"/>
              <a:t>monads</a:t>
            </a:r>
            <a:r>
              <a:rPr lang="sr-Latn-RS" dirty="0"/>
              <a:t> </a:t>
            </a:r>
            <a:r>
              <a:rPr lang="sr-Latn-RS" dirty="0" err="1"/>
              <a:t>move</a:t>
            </a:r>
            <a:r>
              <a:rPr lang="sr-Latn-RS" dirty="0"/>
              <a:t> </a:t>
            </a:r>
            <a:r>
              <a:rPr lang="sr-Latn-RS" dirty="0" err="1"/>
              <a:t>towards</a:t>
            </a:r>
            <a:r>
              <a:rPr lang="sr-Latn-RS" dirty="0"/>
              <a:t> </a:t>
            </a:r>
            <a:r>
              <a:rPr lang="sr-Latn-RS" dirty="0" err="1"/>
              <a:t>the</a:t>
            </a:r>
            <a:r>
              <a:rPr lang="sr-Latn-RS" dirty="0"/>
              <a:t> </a:t>
            </a:r>
            <a:r>
              <a:rPr lang="sr-Latn-RS" dirty="0" err="1"/>
              <a:t>poles</a:t>
            </a:r>
            <a:endParaRPr lang="sr-Latn-RS" dirty="0"/>
          </a:p>
          <a:p>
            <a:endParaRPr lang="sr-Latn-RS" dirty="0"/>
          </a:p>
          <a:p>
            <a:r>
              <a:rPr lang="sr-Latn-RS" b="1" dirty="0" err="1"/>
              <a:t>Telophase</a:t>
            </a:r>
            <a:r>
              <a:rPr lang="sr-Latn-RS" b="1" dirty="0"/>
              <a:t> II- </a:t>
            </a:r>
            <a:r>
              <a:rPr lang="sr-Latn-RS" dirty="0" err="1"/>
              <a:t>four</a:t>
            </a:r>
            <a:r>
              <a:rPr lang="sr-Latn-RS" dirty="0"/>
              <a:t> </a:t>
            </a:r>
            <a:r>
              <a:rPr lang="sr-Latn-RS" dirty="0" err="1"/>
              <a:t>cells</a:t>
            </a:r>
            <a:r>
              <a:rPr lang="sr-Latn-RS" dirty="0"/>
              <a:t> </a:t>
            </a:r>
            <a:r>
              <a:rPr lang="sr-Latn-RS" dirty="0" err="1"/>
              <a:t>with</a:t>
            </a:r>
            <a:r>
              <a:rPr lang="sr-Latn-RS" dirty="0"/>
              <a:t> </a:t>
            </a:r>
            <a:r>
              <a:rPr lang="sr-Latn-RS" b="1" i="1" dirty="0" err="1"/>
              <a:t>n</a:t>
            </a:r>
            <a:r>
              <a:rPr lang="sr-Latn-RS" dirty="0"/>
              <a:t> </a:t>
            </a:r>
            <a:r>
              <a:rPr lang="sr-Latn-RS" dirty="0" err="1"/>
              <a:t>number</a:t>
            </a:r>
            <a:r>
              <a:rPr lang="sr-Latn-RS" dirty="0"/>
              <a:t> </a:t>
            </a:r>
            <a:r>
              <a:rPr lang="sr-Latn-RS" dirty="0" err="1"/>
              <a:t>of</a:t>
            </a:r>
            <a:r>
              <a:rPr lang="sr-Latn-RS" dirty="0"/>
              <a:t> </a:t>
            </a:r>
            <a:r>
              <a:rPr lang="sr-Latn-RS" dirty="0" err="1"/>
              <a:t>chromosomes</a:t>
            </a:r>
            <a:r>
              <a:rPr lang="sr-Latn-RS" dirty="0"/>
              <a:t> are </a:t>
            </a:r>
            <a:r>
              <a:rPr lang="sr-Latn-RS" dirty="0" err="1"/>
              <a:t>formed</a:t>
            </a:r>
            <a:endParaRPr lang="sr-Latn-RS" dirty="0"/>
          </a:p>
        </p:txBody>
      </p:sp>
      <p:pic>
        <p:nvPicPr>
          <p:cNvPr id="5" name="Picture 4" descr="profIICRT">
            <a:extLst>
              <a:ext uri="{FF2B5EF4-FFF2-40B4-BE49-F238E27FC236}">
                <a16:creationId xmlns:a16="http://schemas.microsoft.com/office/drawing/2014/main" id="{BB82FFCF-250D-2845-8F17-16E90F441A9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20928" y="463550"/>
            <a:ext cx="1441450" cy="1441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descr="metaIICRT">
            <a:extLst>
              <a:ext uri="{FF2B5EF4-FFF2-40B4-BE49-F238E27FC236}">
                <a16:creationId xmlns:a16="http://schemas.microsoft.com/office/drawing/2014/main" id="{3E4A1F7A-DF2C-294C-9878-B3F61F0B2F7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20928" y="2151965"/>
            <a:ext cx="1423987" cy="1328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descr="anaIICRT">
            <a:extLst>
              <a:ext uri="{FF2B5EF4-FFF2-40B4-BE49-F238E27FC236}">
                <a16:creationId xmlns:a16="http://schemas.microsoft.com/office/drawing/2014/main" id="{84896264-55C1-0041-BE79-C63F253B937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522516" y="3727667"/>
            <a:ext cx="1439862" cy="143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descr="teloIICRT">
            <a:extLst>
              <a:ext uri="{FF2B5EF4-FFF2-40B4-BE49-F238E27FC236}">
                <a16:creationId xmlns:a16="http://schemas.microsoft.com/office/drawing/2014/main" id="{3B54B385-D9CE-A34E-B98D-1BF235AD31E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522516" y="5401586"/>
            <a:ext cx="1439862" cy="143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6701694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CB9062-F00E-C844-BC09-A20869BC5933}"/>
              </a:ext>
            </a:extLst>
          </p:cNvPr>
          <p:cNvSpPr>
            <a:spLocks noGrp="1"/>
          </p:cNvSpPr>
          <p:nvPr>
            <p:ph type="title"/>
          </p:nvPr>
        </p:nvSpPr>
        <p:spPr>
          <a:xfrm>
            <a:off x="1764593" y="855004"/>
            <a:ext cx="8911687" cy="1280890"/>
          </a:xfrm>
        </p:spPr>
        <p:txBody>
          <a:bodyPr>
            <a:normAutofit/>
          </a:bodyPr>
          <a:lstStyle/>
          <a:p>
            <a:r>
              <a:rPr lang="en-US" sz="2000" dirty="0">
                <a:effectLst/>
                <a:latin typeface="AGaramondPro"/>
              </a:rPr>
              <a:t>Meiosis has three important consequences: </a:t>
            </a:r>
            <a:endParaRPr lang="sr-Latn-RS" sz="2000" dirty="0"/>
          </a:p>
        </p:txBody>
      </p:sp>
      <p:pic>
        <p:nvPicPr>
          <p:cNvPr id="5" name="Content Placeholder 4">
            <a:extLst>
              <a:ext uri="{FF2B5EF4-FFF2-40B4-BE49-F238E27FC236}">
                <a16:creationId xmlns:a16="http://schemas.microsoft.com/office/drawing/2014/main" id="{5F4BEC83-1A7B-CF40-BA59-1B76670F548E}"/>
              </a:ext>
            </a:extLst>
          </p:cNvPr>
          <p:cNvPicPr>
            <a:picLocks noGrp="1" noChangeAspect="1"/>
          </p:cNvPicPr>
          <p:nvPr>
            <p:ph idx="1"/>
          </p:nvPr>
        </p:nvPicPr>
        <p:blipFill rotWithShape="1">
          <a:blip r:embed="rId2"/>
          <a:srcRect b="10543"/>
          <a:stretch/>
        </p:blipFill>
        <p:spPr>
          <a:xfrm>
            <a:off x="7372352" y="855004"/>
            <a:ext cx="4691062" cy="5835751"/>
          </a:xfrm>
        </p:spPr>
      </p:pic>
      <p:sp>
        <p:nvSpPr>
          <p:cNvPr id="8" name="TextBox 7">
            <a:extLst>
              <a:ext uri="{FF2B5EF4-FFF2-40B4-BE49-F238E27FC236}">
                <a16:creationId xmlns:a16="http://schemas.microsoft.com/office/drawing/2014/main" id="{75DE3377-3249-6240-A4B0-58119D2E8DDE}"/>
              </a:ext>
            </a:extLst>
          </p:cNvPr>
          <p:cNvSpPr txBox="1"/>
          <p:nvPr/>
        </p:nvSpPr>
        <p:spPr>
          <a:xfrm>
            <a:off x="1615735" y="1885954"/>
            <a:ext cx="5756617" cy="2308324"/>
          </a:xfrm>
          <a:prstGeom prst="rect">
            <a:avLst/>
          </a:prstGeom>
          <a:noFill/>
        </p:spPr>
        <p:txBody>
          <a:bodyPr wrap="square">
            <a:spAutoFit/>
          </a:bodyPr>
          <a:lstStyle/>
          <a:p>
            <a:pPr marL="342900" indent="-342900">
              <a:buAutoNum type="arabicPeriod"/>
            </a:pPr>
            <a:r>
              <a:rPr lang="en-US" sz="1800" dirty="0">
                <a:effectLst/>
                <a:latin typeface="AGaramondPro"/>
              </a:rPr>
              <a:t>Gametes contain only one representative of each homologous pair of chromosomes. </a:t>
            </a:r>
          </a:p>
          <a:p>
            <a:pPr marL="342900" indent="-342900">
              <a:buAutoNum type="arabicPeriod"/>
            </a:pPr>
            <a:endParaRPr lang="en-US" dirty="0"/>
          </a:p>
          <a:p>
            <a:r>
              <a:rPr lang="en-US" sz="1800" dirty="0">
                <a:effectLst/>
                <a:latin typeface="AGaramondPro"/>
              </a:rPr>
              <a:t>2. There is random assortment of paternal and maternal homologues. </a:t>
            </a:r>
          </a:p>
          <a:p>
            <a:endParaRPr lang="en-US" dirty="0"/>
          </a:p>
          <a:p>
            <a:r>
              <a:rPr lang="en-US" sz="1800" dirty="0">
                <a:effectLst/>
                <a:latin typeface="AGaramondPro"/>
              </a:rPr>
              <a:t>3. Crossing-over ensures uniqueness by further increasing genetic variation. </a:t>
            </a:r>
            <a:endParaRPr lang="en-US" dirty="0"/>
          </a:p>
        </p:txBody>
      </p:sp>
    </p:spTree>
    <p:extLst>
      <p:ext uri="{BB962C8B-B14F-4D97-AF65-F5344CB8AC3E}">
        <p14:creationId xmlns:p14="http://schemas.microsoft.com/office/powerpoint/2010/main" val="141568255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02065E-67FA-5C4D-BDB9-BB26F10954D2}"/>
              </a:ext>
            </a:extLst>
          </p:cNvPr>
          <p:cNvSpPr>
            <a:spLocks noGrp="1"/>
          </p:cNvSpPr>
          <p:nvPr>
            <p:ph type="title"/>
          </p:nvPr>
        </p:nvSpPr>
        <p:spPr/>
        <p:txBody>
          <a:bodyPr/>
          <a:lstStyle/>
          <a:p>
            <a:r>
              <a:rPr lang="sr-Latn-RS" dirty="0"/>
              <a:t>MEIOSIS</a:t>
            </a:r>
          </a:p>
        </p:txBody>
      </p:sp>
      <p:sp>
        <p:nvSpPr>
          <p:cNvPr id="3" name="Content Placeholder 2">
            <a:extLst>
              <a:ext uri="{FF2B5EF4-FFF2-40B4-BE49-F238E27FC236}">
                <a16:creationId xmlns:a16="http://schemas.microsoft.com/office/drawing/2014/main" id="{72DC6144-225A-4646-971E-7CCACE693ECA}"/>
              </a:ext>
            </a:extLst>
          </p:cNvPr>
          <p:cNvSpPr>
            <a:spLocks noGrp="1"/>
          </p:cNvSpPr>
          <p:nvPr>
            <p:ph idx="1"/>
          </p:nvPr>
        </p:nvSpPr>
        <p:spPr/>
        <p:txBody>
          <a:bodyPr/>
          <a:lstStyle/>
          <a:p>
            <a:r>
              <a:rPr lang="sr-Latn-RS" dirty="0">
                <a:hlinkClick r:id="rId2"/>
              </a:rPr>
              <a:t>https://www.youtube.com/watch?v=kQu6Yfrr6j0</a:t>
            </a:r>
            <a:endParaRPr lang="sr-Latn-RS" dirty="0"/>
          </a:p>
          <a:p>
            <a:endParaRPr lang="sr-Latn-RS" dirty="0"/>
          </a:p>
        </p:txBody>
      </p:sp>
    </p:spTree>
    <p:extLst>
      <p:ext uri="{BB962C8B-B14F-4D97-AF65-F5344CB8AC3E}">
        <p14:creationId xmlns:p14="http://schemas.microsoft.com/office/powerpoint/2010/main" val="34003407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589B54-CC6F-2D44-80CD-B35D59EF360E}"/>
              </a:ext>
            </a:extLst>
          </p:cNvPr>
          <p:cNvSpPr>
            <a:spLocks noGrp="1"/>
          </p:cNvSpPr>
          <p:nvPr>
            <p:ph type="ctrTitle"/>
          </p:nvPr>
        </p:nvSpPr>
        <p:spPr/>
        <p:txBody>
          <a:bodyPr>
            <a:normAutofit/>
          </a:bodyPr>
          <a:lstStyle/>
          <a:p>
            <a:r>
              <a:rPr lang="sr-Latn-RS" dirty="0"/>
              <a:t>REPRODUCTION USING GAMETES</a:t>
            </a:r>
          </a:p>
        </p:txBody>
      </p:sp>
      <p:sp>
        <p:nvSpPr>
          <p:cNvPr id="3" name="Subtitle 2">
            <a:extLst>
              <a:ext uri="{FF2B5EF4-FFF2-40B4-BE49-F238E27FC236}">
                <a16:creationId xmlns:a16="http://schemas.microsoft.com/office/drawing/2014/main" id="{937165BC-1094-FA42-A6AD-2C32A4536202}"/>
              </a:ext>
            </a:extLst>
          </p:cNvPr>
          <p:cNvSpPr>
            <a:spLocks noGrp="1"/>
          </p:cNvSpPr>
          <p:nvPr>
            <p:ph type="subTitle" idx="1"/>
          </p:nvPr>
        </p:nvSpPr>
        <p:spPr/>
        <p:txBody>
          <a:bodyPr/>
          <a:lstStyle/>
          <a:p>
            <a:endParaRPr lang="sr-Latn-RS"/>
          </a:p>
        </p:txBody>
      </p:sp>
    </p:spTree>
    <p:extLst>
      <p:ext uri="{BB962C8B-B14F-4D97-AF65-F5344CB8AC3E}">
        <p14:creationId xmlns:p14="http://schemas.microsoft.com/office/powerpoint/2010/main" val="34711284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E73BB7-904F-FA4A-91D6-5292E518418E}"/>
              </a:ext>
            </a:extLst>
          </p:cNvPr>
          <p:cNvSpPr>
            <a:spLocks noGrp="1"/>
          </p:cNvSpPr>
          <p:nvPr>
            <p:ph type="title"/>
          </p:nvPr>
        </p:nvSpPr>
        <p:spPr/>
        <p:txBody>
          <a:bodyPr/>
          <a:lstStyle/>
          <a:p>
            <a:r>
              <a:rPr lang="sr-Latn-RS" dirty="0" err="1"/>
              <a:t>Reproduction</a:t>
            </a:r>
            <a:r>
              <a:rPr lang="sr-Latn-RS" dirty="0"/>
              <a:t> </a:t>
            </a:r>
            <a:r>
              <a:rPr lang="sr-Latn-RS" dirty="0" err="1"/>
              <a:t>using</a:t>
            </a:r>
            <a:r>
              <a:rPr lang="sr-Latn-RS" dirty="0"/>
              <a:t> </a:t>
            </a:r>
            <a:r>
              <a:rPr lang="sr-Latn-RS" dirty="0" err="1"/>
              <a:t>gametes</a:t>
            </a:r>
            <a:endParaRPr lang="sr-Latn-RS" dirty="0"/>
          </a:p>
        </p:txBody>
      </p:sp>
      <p:sp>
        <p:nvSpPr>
          <p:cNvPr id="3" name="Content Placeholder 2">
            <a:extLst>
              <a:ext uri="{FF2B5EF4-FFF2-40B4-BE49-F238E27FC236}">
                <a16:creationId xmlns:a16="http://schemas.microsoft.com/office/drawing/2014/main" id="{25085ADC-11A5-2049-9231-C9C11BFEC714}"/>
              </a:ext>
            </a:extLst>
          </p:cNvPr>
          <p:cNvSpPr>
            <a:spLocks noGrp="1"/>
          </p:cNvSpPr>
          <p:nvPr>
            <p:ph idx="1"/>
          </p:nvPr>
        </p:nvSpPr>
        <p:spPr/>
        <p:txBody>
          <a:bodyPr/>
          <a:lstStyle/>
          <a:p>
            <a:r>
              <a:rPr lang="sr-Latn-RS" dirty="0" err="1"/>
              <a:t>Special</a:t>
            </a:r>
            <a:r>
              <a:rPr lang="sr-Latn-RS" dirty="0"/>
              <a:t> </a:t>
            </a:r>
            <a:r>
              <a:rPr lang="sr-Latn-RS" dirty="0" err="1"/>
              <a:t>sex</a:t>
            </a:r>
            <a:r>
              <a:rPr lang="sr-Latn-RS" dirty="0"/>
              <a:t> </a:t>
            </a:r>
            <a:r>
              <a:rPr lang="sr-Latn-RS" dirty="0" err="1"/>
              <a:t>cells</a:t>
            </a:r>
            <a:r>
              <a:rPr lang="sr-Latn-RS" dirty="0"/>
              <a:t> are </a:t>
            </a:r>
            <a:r>
              <a:rPr lang="sr-Latn-RS" dirty="0" err="1"/>
              <a:t>called</a:t>
            </a:r>
            <a:r>
              <a:rPr lang="sr-Latn-RS" dirty="0"/>
              <a:t> </a:t>
            </a:r>
            <a:r>
              <a:rPr lang="sr-Latn-RS" dirty="0" err="1"/>
              <a:t>gamets</a:t>
            </a:r>
            <a:r>
              <a:rPr lang="sr-Latn-RS" dirty="0"/>
              <a:t> are </a:t>
            </a:r>
            <a:r>
              <a:rPr lang="sr-Latn-RS" dirty="0" err="1"/>
              <a:t>produced</a:t>
            </a:r>
            <a:r>
              <a:rPr lang="sr-Latn-RS" dirty="0"/>
              <a:t> </a:t>
            </a:r>
            <a:r>
              <a:rPr lang="sr-Latn-RS" dirty="0" err="1"/>
              <a:t>by</a:t>
            </a:r>
            <a:r>
              <a:rPr lang="sr-Latn-RS" dirty="0"/>
              <a:t> </a:t>
            </a:r>
            <a:r>
              <a:rPr lang="sr-Latn-RS" dirty="0" err="1"/>
              <a:t>meiosis</a:t>
            </a:r>
            <a:r>
              <a:rPr lang="sr-Latn-RS" dirty="0"/>
              <a:t>,</a:t>
            </a:r>
          </a:p>
          <a:p>
            <a:r>
              <a:rPr lang="sr-Latn-RS" dirty="0"/>
              <a:t>Male </a:t>
            </a:r>
            <a:r>
              <a:rPr lang="sr-Latn-RS" dirty="0" err="1"/>
              <a:t>gamets</a:t>
            </a:r>
            <a:r>
              <a:rPr lang="sr-Latn-RS" dirty="0"/>
              <a:t> are </a:t>
            </a:r>
            <a:r>
              <a:rPr lang="sr-Latn-RS" dirty="0" err="1"/>
              <a:t>called</a:t>
            </a:r>
            <a:r>
              <a:rPr lang="sr-Latn-RS" dirty="0"/>
              <a:t> </a:t>
            </a:r>
            <a:r>
              <a:rPr lang="sr-Latn-RS" dirty="0" err="1"/>
              <a:t>sperm</a:t>
            </a:r>
            <a:r>
              <a:rPr lang="sr-Latn-RS" dirty="0"/>
              <a:t> </a:t>
            </a:r>
            <a:r>
              <a:rPr lang="sr-Latn-RS" dirty="0" err="1"/>
              <a:t>and</a:t>
            </a:r>
            <a:r>
              <a:rPr lang="sr-Latn-RS" dirty="0"/>
              <a:t> </a:t>
            </a:r>
            <a:r>
              <a:rPr lang="sr-Latn-RS" dirty="0" err="1"/>
              <a:t>female</a:t>
            </a:r>
            <a:r>
              <a:rPr lang="sr-Latn-RS" dirty="0"/>
              <a:t> </a:t>
            </a:r>
            <a:r>
              <a:rPr lang="sr-Latn-RS" dirty="0" err="1"/>
              <a:t>gamets</a:t>
            </a:r>
            <a:r>
              <a:rPr lang="sr-Latn-RS" dirty="0"/>
              <a:t> are </a:t>
            </a:r>
            <a:r>
              <a:rPr lang="sr-Latn-RS" dirty="0" err="1"/>
              <a:t>called</a:t>
            </a:r>
            <a:r>
              <a:rPr lang="sr-Latn-RS" dirty="0"/>
              <a:t> ova </a:t>
            </a:r>
            <a:r>
              <a:rPr lang="sr-Latn-RS" dirty="0" err="1"/>
              <a:t>or</a:t>
            </a:r>
            <a:r>
              <a:rPr lang="sr-Latn-RS" dirty="0"/>
              <a:t> </a:t>
            </a:r>
            <a:r>
              <a:rPr lang="sr-Latn-RS" dirty="0" err="1"/>
              <a:t>eggs</a:t>
            </a:r>
            <a:r>
              <a:rPr lang="sr-Latn-RS" dirty="0"/>
              <a:t>.</a:t>
            </a:r>
          </a:p>
          <a:p>
            <a:r>
              <a:rPr lang="sr-Latn-RS" dirty="0" err="1"/>
              <a:t>When</a:t>
            </a:r>
            <a:r>
              <a:rPr lang="sr-Latn-RS" dirty="0"/>
              <a:t> </a:t>
            </a:r>
            <a:r>
              <a:rPr lang="sr-Latn-RS" dirty="0" err="1"/>
              <a:t>the</a:t>
            </a:r>
            <a:r>
              <a:rPr lang="sr-Latn-RS" dirty="0"/>
              <a:t> </a:t>
            </a:r>
            <a:r>
              <a:rPr lang="sr-Latn-RS" dirty="0" err="1"/>
              <a:t>sperm</a:t>
            </a:r>
            <a:r>
              <a:rPr lang="sr-Latn-RS" dirty="0"/>
              <a:t> </a:t>
            </a:r>
            <a:r>
              <a:rPr lang="sr-Latn-RS" dirty="0" err="1"/>
              <a:t>and</a:t>
            </a:r>
            <a:r>
              <a:rPr lang="sr-Latn-RS" dirty="0"/>
              <a:t> </a:t>
            </a:r>
            <a:r>
              <a:rPr lang="sr-Latn-RS" dirty="0" err="1"/>
              <a:t>egg</a:t>
            </a:r>
            <a:r>
              <a:rPr lang="sr-Latn-RS" dirty="0"/>
              <a:t> </a:t>
            </a:r>
            <a:r>
              <a:rPr lang="sr-Latn-RS" dirty="0" err="1"/>
              <a:t>fuse</a:t>
            </a:r>
            <a:r>
              <a:rPr lang="sr-Latn-RS" dirty="0"/>
              <a:t>, </a:t>
            </a:r>
            <a:r>
              <a:rPr lang="sr-Latn-RS" dirty="0" err="1"/>
              <a:t>or</a:t>
            </a:r>
            <a:r>
              <a:rPr lang="sr-Latn-RS" dirty="0"/>
              <a:t> </a:t>
            </a:r>
            <a:r>
              <a:rPr lang="sr-Latn-RS" dirty="0" err="1"/>
              <a:t>join</a:t>
            </a:r>
            <a:r>
              <a:rPr lang="sr-Latn-RS" dirty="0"/>
              <a:t> </a:t>
            </a:r>
            <a:r>
              <a:rPr lang="sr-Latn-RS" dirty="0" err="1"/>
              <a:t>together</a:t>
            </a:r>
            <a:r>
              <a:rPr lang="sr-Latn-RS" dirty="0"/>
              <a:t>, a </a:t>
            </a:r>
            <a:r>
              <a:rPr lang="sr-Latn-RS" dirty="0" err="1"/>
              <a:t>new</a:t>
            </a:r>
            <a:r>
              <a:rPr lang="sr-Latn-RS" dirty="0"/>
              <a:t> </a:t>
            </a:r>
            <a:r>
              <a:rPr lang="sr-Latn-RS" dirty="0" err="1"/>
              <a:t>organism</a:t>
            </a:r>
            <a:r>
              <a:rPr lang="sr-Latn-RS" dirty="0"/>
              <a:t> is </a:t>
            </a:r>
            <a:r>
              <a:rPr lang="sr-Latn-RS" dirty="0" err="1"/>
              <a:t>formed</a:t>
            </a:r>
            <a:r>
              <a:rPr lang="sr-Latn-RS" dirty="0"/>
              <a:t>.</a:t>
            </a:r>
          </a:p>
          <a:p>
            <a:r>
              <a:rPr lang="sr-Latn-RS" dirty="0" err="1"/>
              <a:t>Fusion</a:t>
            </a:r>
            <a:r>
              <a:rPr lang="sr-Latn-RS" dirty="0"/>
              <a:t> </a:t>
            </a:r>
            <a:r>
              <a:rPr lang="sr-Latn-RS" dirty="0" err="1"/>
              <a:t>of</a:t>
            </a:r>
            <a:r>
              <a:rPr lang="sr-Latn-RS" dirty="0"/>
              <a:t> </a:t>
            </a:r>
            <a:r>
              <a:rPr lang="sr-Latn-RS" dirty="0" err="1"/>
              <a:t>the</a:t>
            </a:r>
            <a:r>
              <a:rPr lang="sr-Latn-RS" dirty="0"/>
              <a:t> </a:t>
            </a:r>
            <a:r>
              <a:rPr lang="sr-Latn-RS" dirty="0" err="1"/>
              <a:t>egg</a:t>
            </a:r>
            <a:r>
              <a:rPr lang="sr-Latn-RS" dirty="0"/>
              <a:t> </a:t>
            </a:r>
            <a:r>
              <a:rPr lang="sr-Latn-RS" dirty="0" err="1"/>
              <a:t>and</a:t>
            </a:r>
            <a:r>
              <a:rPr lang="sr-Latn-RS" dirty="0"/>
              <a:t> </a:t>
            </a:r>
            <a:r>
              <a:rPr lang="sr-Latn-RS" dirty="0" err="1"/>
              <a:t>sperm</a:t>
            </a:r>
            <a:r>
              <a:rPr lang="sr-Latn-RS" dirty="0"/>
              <a:t> </a:t>
            </a:r>
            <a:r>
              <a:rPr lang="sr-Latn-RS" dirty="0" err="1"/>
              <a:t>nuclei</a:t>
            </a:r>
            <a:r>
              <a:rPr lang="sr-Latn-RS" dirty="0"/>
              <a:t> is </a:t>
            </a:r>
            <a:r>
              <a:rPr lang="sr-Latn-RS" dirty="0" err="1"/>
              <a:t>called</a:t>
            </a:r>
            <a:r>
              <a:rPr lang="sr-Latn-RS" dirty="0"/>
              <a:t> </a:t>
            </a:r>
            <a:r>
              <a:rPr lang="sr-Latn-RS" dirty="0" err="1"/>
              <a:t>fertilization</a:t>
            </a:r>
            <a:r>
              <a:rPr lang="sr-Latn-RS" dirty="0"/>
              <a:t>. </a:t>
            </a:r>
            <a:r>
              <a:rPr lang="sr-Latn-RS" dirty="0" err="1"/>
              <a:t>The</a:t>
            </a:r>
            <a:r>
              <a:rPr lang="sr-Latn-RS" dirty="0"/>
              <a:t> </a:t>
            </a:r>
            <a:r>
              <a:rPr lang="sr-Latn-RS" dirty="0" err="1"/>
              <a:t>new</a:t>
            </a:r>
            <a:r>
              <a:rPr lang="sr-Latn-RS" dirty="0"/>
              <a:t> </a:t>
            </a:r>
            <a:r>
              <a:rPr lang="sr-Latn-RS" dirty="0" err="1"/>
              <a:t>cell</a:t>
            </a:r>
            <a:r>
              <a:rPr lang="sr-Latn-RS" dirty="0"/>
              <a:t> </a:t>
            </a:r>
            <a:r>
              <a:rPr lang="sr-Latn-RS" dirty="0" err="1"/>
              <a:t>formed</a:t>
            </a:r>
            <a:r>
              <a:rPr lang="sr-Latn-RS" dirty="0"/>
              <a:t> is </a:t>
            </a:r>
            <a:r>
              <a:rPr lang="sr-Latn-RS" dirty="0" err="1"/>
              <a:t>called</a:t>
            </a:r>
            <a:r>
              <a:rPr lang="sr-Latn-RS" dirty="0"/>
              <a:t> </a:t>
            </a:r>
            <a:r>
              <a:rPr lang="sr-Latn-RS" dirty="0" err="1"/>
              <a:t>zygote</a:t>
            </a:r>
            <a:r>
              <a:rPr lang="sr-Latn-RS" dirty="0"/>
              <a:t>.</a:t>
            </a:r>
          </a:p>
          <a:p>
            <a:endParaRPr lang="sr-Latn-RS" dirty="0"/>
          </a:p>
        </p:txBody>
      </p:sp>
      <p:pic>
        <p:nvPicPr>
          <p:cNvPr id="2050" name="Picture 2" descr="Sexual Reproduction Stages Steps Levels Fertilization: Vector có sẵn (miễn  phí bản quyền) 1883185015 | Shutterstock">
            <a:extLst>
              <a:ext uri="{FF2B5EF4-FFF2-40B4-BE49-F238E27FC236}">
                <a16:creationId xmlns:a16="http://schemas.microsoft.com/office/drawing/2014/main" id="{8B32B34E-869D-9F4C-912F-30B6FE5A159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8290"/>
          <a:stretch/>
        </p:blipFill>
        <p:spPr bwMode="auto">
          <a:xfrm>
            <a:off x="4239708" y="4049486"/>
            <a:ext cx="5216994" cy="28085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274116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A6EFEB-AAA0-CB41-9588-80D77373E31F}"/>
              </a:ext>
            </a:extLst>
          </p:cNvPr>
          <p:cNvSpPr>
            <a:spLocks noGrp="1"/>
          </p:cNvSpPr>
          <p:nvPr>
            <p:ph type="title"/>
          </p:nvPr>
        </p:nvSpPr>
        <p:spPr/>
        <p:txBody>
          <a:bodyPr/>
          <a:lstStyle/>
          <a:p>
            <a:r>
              <a:rPr lang="sr-Latn-RS" dirty="0" err="1"/>
              <a:t>Types</a:t>
            </a:r>
            <a:r>
              <a:rPr lang="sr-Latn-RS" dirty="0"/>
              <a:t> </a:t>
            </a:r>
            <a:r>
              <a:rPr lang="sr-Latn-RS" dirty="0" err="1"/>
              <a:t>of</a:t>
            </a:r>
            <a:r>
              <a:rPr lang="sr-Latn-RS" dirty="0"/>
              <a:t> </a:t>
            </a:r>
            <a:r>
              <a:rPr lang="sr-Latn-RS" dirty="0" err="1"/>
              <a:t>gametes</a:t>
            </a:r>
            <a:endParaRPr lang="sr-Latn-RS" dirty="0"/>
          </a:p>
        </p:txBody>
      </p:sp>
      <p:sp>
        <p:nvSpPr>
          <p:cNvPr id="3" name="Content Placeholder 2">
            <a:extLst>
              <a:ext uri="{FF2B5EF4-FFF2-40B4-BE49-F238E27FC236}">
                <a16:creationId xmlns:a16="http://schemas.microsoft.com/office/drawing/2014/main" id="{77BF4794-8478-2346-8097-F7033743C449}"/>
              </a:ext>
            </a:extLst>
          </p:cNvPr>
          <p:cNvSpPr>
            <a:spLocks noGrp="1"/>
          </p:cNvSpPr>
          <p:nvPr>
            <p:ph idx="1"/>
          </p:nvPr>
        </p:nvSpPr>
        <p:spPr>
          <a:xfrm>
            <a:off x="1131886" y="1905000"/>
            <a:ext cx="7397752" cy="3777622"/>
          </a:xfrm>
        </p:spPr>
        <p:txBody>
          <a:bodyPr/>
          <a:lstStyle/>
          <a:p>
            <a:r>
              <a:rPr lang="sr-Latn-RS" dirty="0" err="1"/>
              <a:t>Isogametes</a:t>
            </a:r>
            <a:r>
              <a:rPr lang="sr-Latn-RS" dirty="0"/>
              <a:t> – </a:t>
            </a:r>
            <a:r>
              <a:rPr lang="sr-Latn-RS" dirty="0" err="1"/>
              <a:t>the</a:t>
            </a:r>
            <a:r>
              <a:rPr lang="sr-Latn-RS" dirty="0"/>
              <a:t> male </a:t>
            </a:r>
            <a:r>
              <a:rPr lang="sr-Latn-RS" dirty="0" err="1"/>
              <a:t>and</a:t>
            </a:r>
            <a:r>
              <a:rPr lang="sr-Latn-RS" dirty="0"/>
              <a:t> </a:t>
            </a:r>
            <a:r>
              <a:rPr lang="sr-Latn-RS" dirty="0" err="1"/>
              <a:t>female</a:t>
            </a:r>
            <a:r>
              <a:rPr lang="sr-Latn-RS" dirty="0"/>
              <a:t> </a:t>
            </a:r>
            <a:r>
              <a:rPr lang="sr-Latn-RS" dirty="0" err="1"/>
              <a:t>gamets</a:t>
            </a:r>
            <a:r>
              <a:rPr lang="sr-Latn-RS" dirty="0"/>
              <a:t> are same </a:t>
            </a:r>
            <a:r>
              <a:rPr lang="sr-Latn-RS" dirty="0" err="1"/>
              <a:t>size</a:t>
            </a:r>
            <a:r>
              <a:rPr lang="sr-Latn-RS" dirty="0"/>
              <a:t> </a:t>
            </a:r>
            <a:r>
              <a:rPr lang="sr-Latn-RS" dirty="0" err="1"/>
              <a:t>and</a:t>
            </a:r>
            <a:r>
              <a:rPr lang="sr-Latn-RS" dirty="0"/>
              <a:t> </a:t>
            </a:r>
            <a:r>
              <a:rPr lang="sr-Latn-RS" dirty="0" err="1"/>
              <a:t>mobility</a:t>
            </a:r>
            <a:r>
              <a:rPr lang="sr-Latn-RS" dirty="0"/>
              <a:t>. </a:t>
            </a:r>
            <a:r>
              <a:rPr lang="sr-Latn-RS" dirty="0" err="1"/>
              <a:t>Morphologicallly</a:t>
            </a:r>
            <a:r>
              <a:rPr lang="sr-Latn-RS" dirty="0"/>
              <a:t> </a:t>
            </a:r>
            <a:r>
              <a:rPr lang="sr-Latn-RS" dirty="0" err="1"/>
              <a:t>similar</a:t>
            </a:r>
            <a:r>
              <a:rPr lang="sr-Latn-RS" dirty="0"/>
              <a:t> in </a:t>
            </a:r>
            <a:r>
              <a:rPr lang="sr-Latn-RS" dirty="0" err="1"/>
              <a:t>appearance</a:t>
            </a:r>
            <a:r>
              <a:rPr lang="sr-Latn-RS" dirty="0"/>
              <a:t>.</a:t>
            </a:r>
          </a:p>
          <a:p>
            <a:endParaRPr lang="sr-Latn-RS" dirty="0"/>
          </a:p>
          <a:p>
            <a:r>
              <a:rPr lang="sr-Latn-RS" dirty="0" err="1"/>
              <a:t>Anisogametes</a:t>
            </a:r>
            <a:r>
              <a:rPr lang="sr-Latn-RS" dirty="0"/>
              <a:t> - </a:t>
            </a:r>
            <a:r>
              <a:rPr lang="sr-Latn-RS" dirty="0" err="1"/>
              <a:t>different</a:t>
            </a:r>
            <a:r>
              <a:rPr lang="sr-Latn-RS" dirty="0"/>
              <a:t> in </a:t>
            </a:r>
            <a:r>
              <a:rPr lang="sr-Latn-RS" dirty="0" err="1"/>
              <a:t>shape</a:t>
            </a:r>
            <a:r>
              <a:rPr lang="sr-Latn-RS" dirty="0"/>
              <a:t> </a:t>
            </a:r>
            <a:r>
              <a:rPr lang="sr-Latn-RS" dirty="0" err="1"/>
              <a:t>and</a:t>
            </a:r>
            <a:r>
              <a:rPr lang="sr-Latn-RS" dirty="0"/>
              <a:t> </a:t>
            </a:r>
            <a:r>
              <a:rPr lang="sr-Latn-RS" dirty="0" err="1"/>
              <a:t>size</a:t>
            </a:r>
            <a:r>
              <a:rPr lang="sr-Latn-RS" dirty="0"/>
              <a:t> </a:t>
            </a:r>
            <a:r>
              <a:rPr lang="sr-Latn-RS" dirty="0" err="1"/>
              <a:t>and</a:t>
            </a:r>
            <a:r>
              <a:rPr lang="sr-Latn-RS" dirty="0"/>
              <a:t> </a:t>
            </a:r>
            <a:r>
              <a:rPr lang="sr-Latn-RS" dirty="0" err="1"/>
              <a:t>both</a:t>
            </a:r>
            <a:r>
              <a:rPr lang="sr-Latn-RS" dirty="0"/>
              <a:t> are </a:t>
            </a:r>
            <a:r>
              <a:rPr lang="sr-Latn-RS" dirty="0" err="1"/>
              <a:t>motile</a:t>
            </a:r>
            <a:r>
              <a:rPr lang="sr-Latn-RS" dirty="0"/>
              <a:t> (</a:t>
            </a:r>
            <a:r>
              <a:rPr lang="sr-Latn-RS" dirty="0" err="1"/>
              <a:t>usually</a:t>
            </a:r>
            <a:r>
              <a:rPr lang="sr-Latn-RS" dirty="0"/>
              <a:t> </a:t>
            </a:r>
            <a:r>
              <a:rPr lang="sr-Latn-RS" dirty="0" err="1"/>
              <a:t>flagellated</a:t>
            </a:r>
            <a:r>
              <a:rPr lang="sr-Latn-RS" dirty="0"/>
              <a:t>)</a:t>
            </a:r>
          </a:p>
          <a:p>
            <a:endParaRPr lang="sr-Latn-RS" dirty="0"/>
          </a:p>
          <a:p>
            <a:r>
              <a:rPr lang="sr-Latn-RS" dirty="0" err="1"/>
              <a:t>Oogametes</a:t>
            </a:r>
            <a:r>
              <a:rPr lang="sr-Latn-RS" dirty="0"/>
              <a:t> – </a:t>
            </a:r>
            <a:r>
              <a:rPr lang="sr-Latn-RS" dirty="0" err="1"/>
              <a:t>different</a:t>
            </a:r>
            <a:r>
              <a:rPr lang="sr-Latn-RS" dirty="0"/>
              <a:t> in </a:t>
            </a:r>
            <a:r>
              <a:rPr lang="sr-Latn-RS" dirty="0" err="1"/>
              <a:t>shape</a:t>
            </a:r>
            <a:r>
              <a:rPr lang="sr-Latn-RS" dirty="0"/>
              <a:t> </a:t>
            </a:r>
            <a:r>
              <a:rPr lang="sr-Latn-RS" dirty="0" err="1"/>
              <a:t>and</a:t>
            </a:r>
            <a:r>
              <a:rPr lang="sr-Latn-RS" dirty="0"/>
              <a:t> </a:t>
            </a:r>
            <a:r>
              <a:rPr lang="sr-Latn-RS" dirty="0" err="1"/>
              <a:t>size</a:t>
            </a:r>
            <a:r>
              <a:rPr lang="sr-Latn-RS" dirty="0"/>
              <a:t>. One </a:t>
            </a:r>
            <a:r>
              <a:rPr lang="sr-Latn-RS" dirty="0" err="1"/>
              <a:t>gamete</a:t>
            </a:r>
            <a:r>
              <a:rPr lang="sr-Latn-RS" dirty="0"/>
              <a:t> is </a:t>
            </a:r>
            <a:r>
              <a:rPr lang="sr-Latn-RS" dirty="0" err="1"/>
              <a:t>small</a:t>
            </a:r>
            <a:r>
              <a:rPr lang="sr-Latn-RS" dirty="0"/>
              <a:t> </a:t>
            </a:r>
            <a:r>
              <a:rPr lang="sr-Latn-RS" dirty="0" err="1"/>
              <a:t>and</a:t>
            </a:r>
            <a:r>
              <a:rPr lang="sr-Latn-RS" dirty="0"/>
              <a:t> </a:t>
            </a:r>
            <a:r>
              <a:rPr lang="sr-Latn-RS" dirty="0" err="1"/>
              <a:t>motile</a:t>
            </a:r>
            <a:r>
              <a:rPr lang="sr-Latn-RS" dirty="0"/>
              <a:t> (</a:t>
            </a:r>
            <a:r>
              <a:rPr lang="sr-Latn-RS" dirty="0" err="1"/>
              <a:t>sperm</a:t>
            </a:r>
            <a:r>
              <a:rPr lang="sr-Latn-RS" dirty="0"/>
              <a:t>) </a:t>
            </a:r>
            <a:r>
              <a:rPr lang="sr-Latn-RS" dirty="0" err="1"/>
              <a:t>and</a:t>
            </a:r>
            <a:r>
              <a:rPr lang="sr-Latn-RS" dirty="0"/>
              <a:t> </a:t>
            </a:r>
            <a:r>
              <a:rPr lang="sr-Latn-RS" dirty="0" err="1"/>
              <a:t>the</a:t>
            </a:r>
            <a:r>
              <a:rPr lang="sr-Latn-RS" dirty="0"/>
              <a:t> </a:t>
            </a:r>
            <a:r>
              <a:rPr lang="sr-Latn-RS" dirty="0" err="1"/>
              <a:t>other</a:t>
            </a:r>
            <a:r>
              <a:rPr lang="sr-Latn-RS" dirty="0"/>
              <a:t> is </a:t>
            </a:r>
            <a:r>
              <a:rPr lang="sr-Latn-RS" dirty="0" err="1"/>
              <a:t>usually</a:t>
            </a:r>
            <a:r>
              <a:rPr lang="sr-Latn-RS" dirty="0"/>
              <a:t> </a:t>
            </a:r>
            <a:r>
              <a:rPr lang="sr-Latn-RS" dirty="0" err="1"/>
              <a:t>large</a:t>
            </a:r>
            <a:r>
              <a:rPr lang="sr-Latn-RS" dirty="0"/>
              <a:t> </a:t>
            </a:r>
            <a:r>
              <a:rPr lang="sr-Latn-RS" dirty="0" err="1"/>
              <a:t>and</a:t>
            </a:r>
            <a:r>
              <a:rPr lang="sr-Latn-RS" dirty="0"/>
              <a:t> </a:t>
            </a:r>
            <a:r>
              <a:rPr lang="sr-Latn-RS" dirty="0" err="1"/>
              <a:t>non-motile</a:t>
            </a:r>
            <a:r>
              <a:rPr lang="sr-Latn-RS" dirty="0"/>
              <a:t> (</a:t>
            </a:r>
            <a:r>
              <a:rPr lang="sr-Latn-RS" dirty="0" err="1"/>
              <a:t>egg</a:t>
            </a:r>
            <a:r>
              <a:rPr lang="sr-Latn-RS" dirty="0"/>
              <a:t>).</a:t>
            </a:r>
          </a:p>
        </p:txBody>
      </p:sp>
      <p:pic>
        <p:nvPicPr>
          <p:cNvPr id="4100" name="Picture 4" descr="Reproduction in Organisms - Notes | Class 12 | Part 3: Events in Sexual  Reproduction">
            <a:extLst>
              <a:ext uri="{FF2B5EF4-FFF2-40B4-BE49-F238E27FC236}">
                <a16:creationId xmlns:a16="http://schemas.microsoft.com/office/drawing/2014/main" id="{60861912-80CC-E144-A1C2-C9D4F88FF21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79313" b="26547"/>
          <a:stretch/>
        </p:blipFill>
        <p:spPr bwMode="auto">
          <a:xfrm>
            <a:off x="9739901" y="1285777"/>
            <a:ext cx="913515" cy="1280890"/>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Reproduction in Organisms - Notes | Class 12 | Part 3: Events in Sexual  Reproduction">
            <a:extLst>
              <a:ext uri="{FF2B5EF4-FFF2-40B4-BE49-F238E27FC236}">
                <a16:creationId xmlns:a16="http://schemas.microsoft.com/office/drawing/2014/main" id="{BD8BDF26-B83C-9742-A005-0FC194847D8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3647" r="43392" b="25751"/>
          <a:stretch/>
        </p:blipFill>
        <p:spPr bwMode="auto">
          <a:xfrm>
            <a:off x="9334347" y="3026233"/>
            <a:ext cx="1725767" cy="1535155"/>
          </a:xfrm>
          <a:prstGeom prst="rect">
            <a:avLst/>
          </a:prstGeom>
          <a:noFill/>
          <a:extLst>
            <a:ext uri="{909E8E84-426E-40DD-AFC4-6F175D3DCCD1}">
              <a14:hiddenFill xmlns:a14="http://schemas.microsoft.com/office/drawing/2010/main">
                <a:solidFill>
                  <a:srgbClr val="FFFFFF"/>
                </a:solidFill>
              </a14:hiddenFill>
            </a:ext>
          </a:extLst>
        </p:spPr>
      </p:pic>
      <p:pic>
        <p:nvPicPr>
          <p:cNvPr id="4104" name="Picture 8" descr="Reproduction in Organisms - Notes | Class 12 | Part 3: Events in Sexual  Reproduction">
            <a:extLst>
              <a:ext uri="{FF2B5EF4-FFF2-40B4-BE49-F238E27FC236}">
                <a16:creationId xmlns:a16="http://schemas.microsoft.com/office/drawing/2014/main" id="{9D7F815E-FA47-2043-A969-58C207AAD546}"/>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57922" b="23483"/>
          <a:stretch/>
        </p:blipFill>
        <p:spPr bwMode="auto">
          <a:xfrm>
            <a:off x="9334347" y="5020954"/>
            <a:ext cx="1925231" cy="13825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076273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356DC8-0532-5343-A54A-14143A190045}"/>
              </a:ext>
            </a:extLst>
          </p:cNvPr>
          <p:cNvSpPr>
            <a:spLocks noGrp="1"/>
          </p:cNvSpPr>
          <p:nvPr>
            <p:ph type="title"/>
          </p:nvPr>
        </p:nvSpPr>
        <p:spPr/>
        <p:txBody>
          <a:bodyPr/>
          <a:lstStyle/>
          <a:p>
            <a:r>
              <a:rPr lang="sr-Latn-RS" dirty="0" err="1"/>
              <a:t>Types</a:t>
            </a:r>
            <a:r>
              <a:rPr lang="sr-Latn-RS" dirty="0"/>
              <a:t> </a:t>
            </a:r>
            <a:r>
              <a:rPr lang="sr-Latn-RS" dirty="0" err="1"/>
              <a:t>of</a:t>
            </a:r>
            <a:r>
              <a:rPr lang="sr-Latn-RS" dirty="0"/>
              <a:t> </a:t>
            </a:r>
            <a:r>
              <a:rPr lang="sr-Latn-RS" dirty="0" err="1"/>
              <a:t>gametes</a:t>
            </a:r>
            <a:endParaRPr lang="sr-Latn-RS" dirty="0"/>
          </a:p>
        </p:txBody>
      </p:sp>
      <p:sp>
        <p:nvSpPr>
          <p:cNvPr id="3" name="Content Placeholder 2">
            <a:extLst>
              <a:ext uri="{FF2B5EF4-FFF2-40B4-BE49-F238E27FC236}">
                <a16:creationId xmlns:a16="http://schemas.microsoft.com/office/drawing/2014/main" id="{4DFACEC5-943A-3043-917E-7C3740D691F3}"/>
              </a:ext>
            </a:extLst>
          </p:cNvPr>
          <p:cNvSpPr>
            <a:spLocks noGrp="1"/>
          </p:cNvSpPr>
          <p:nvPr>
            <p:ph idx="1"/>
          </p:nvPr>
        </p:nvSpPr>
        <p:spPr/>
        <p:txBody>
          <a:bodyPr/>
          <a:lstStyle/>
          <a:p>
            <a:endParaRPr lang="sr-Latn-RS" dirty="0"/>
          </a:p>
        </p:txBody>
      </p:sp>
      <p:pic>
        <p:nvPicPr>
          <p:cNvPr id="3078" name="Picture 6" descr="Assertion: Isogametes are formed in the majority of sexually reproducing  organisms.Reason: Morphologically distinct types of gametes are called  isogametes.(A) Both Assertion and Reason are correct and Reason is the  correct explanation for">
            <a:extLst>
              <a:ext uri="{FF2B5EF4-FFF2-40B4-BE49-F238E27FC236}">
                <a16:creationId xmlns:a16="http://schemas.microsoft.com/office/drawing/2014/main" id="{5495FD10-AECB-044F-B10B-5AAD51810A7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89212" y="1805881"/>
            <a:ext cx="7745413" cy="50521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510353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17AA3F-620C-084F-B878-C39A6B5A9311}"/>
              </a:ext>
            </a:extLst>
          </p:cNvPr>
          <p:cNvSpPr>
            <a:spLocks noGrp="1"/>
          </p:cNvSpPr>
          <p:nvPr>
            <p:ph type="title"/>
          </p:nvPr>
        </p:nvSpPr>
        <p:spPr/>
        <p:txBody>
          <a:bodyPr/>
          <a:lstStyle/>
          <a:p>
            <a:r>
              <a:rPr lang="en-US" dirty="0"/>
              <a:t>GAMETOGENESIS</a:t>
            </a:r>
            <a:endParaRPr lang="sr-Latn-RS" dirty="0"/>
          </a:p>
        </p:txBody>
      </p:sp>
      <p:sp>
        <p:nvSpPr>
          <p:cNvPr id="3" name="Content Placeholder 2">
            <a:extLst>
              <a:ext uri="{FF2B5EF4-FFF2-40B4-BE49-F238E27FC236}">
                <a16:creationId xmlns:a16="http://schemas.microsoft.com/office/drawing/2014/main" id="{3A338548-ED22-6F44-A3B1-49F5B0FB3492}"/>
              </a:ext>
            </a:extLst>
          </p:cNvPr>
          <p:cNvSpPr>
            <a:spLocks noGrp="1"/>
          </p:cNvSpPr>
          <p:nvPr>
            <p:ph idx="1"/>
          </p:nvPr>
        </p:nvSpPr>
        <p:spPr/>
        <p:txBody>
          <a:bodyPr>
            <a:normAutofit/>
          </a:bodyPr>
          <a:lstStyle/>
          <a:p>
            <a:r>
              <a:rPr lang="en-US" sz="1800" dirty="0">
                <a:effectLst/>
              </a:rPr>
              <a:t>Gametogenesis is the process of formation and differentiation of haploid gametes (sperms and ova) from the diploid primary germ cells, gametogonia (spermatogonia and oogonia) present in primary sex organs called gonads (testes in male and ovaries in female). </a:t>
            </a:r>
            <a:endParaRPr lang="en-US" dirty="0"/>
          </a:p>
          <a:p>
            <a:endParaRPr lang="en-US" sz="1800" dirty="0">
              <a:effectLst/>
            </a:endParaRPr>
          </a:p>
          <a:p>
            <a:r>
              <a:rPr lang="en-US" sz="1800" dirty="0">
                <a:effectLst/>
              </a:rPr>
              <a:t>The somatic diploid chromosomal complement is halved to the haploid number of a mature gamete in such a way as to ensure that each gamete contains one member of each pair of chromosomes. This reduction is achieved by meiotic cell division. </a:t>
            </a:r>
          </a:p>
          <a:p>
            <a:endParaRPr lang="en-US" sz="1800" dirty="0">
              <a:effectLst/>
              <a:latin typeface="Swiss721BT"/>
            </a:endParaRPr>
          </a:p>
          <a:p>
            <a:endParaRPr lang="sr-Latn-RS" dirty="0"/>
          </a:p>
        </p:txBody>
      </p:sp>
    </p:spTree>
    <p:extLst>
      <p:ext uri="{BB962C8B-B14F-4D97-AF65-F5344CB8AC3E}">
        <p14:creationId xmlns:p14="http://schemas.microsoft.com/office/powerpoint/2010/main" val="5860349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476C4C-CDD4-1F4B-BD67-12524280FE4E}"/>
              </a:ext>
            </a:extLst>
          </p:cNvPr>
          <p:cNvSpPr>
            <a:spLocks noGrp="1"/>
          </p:cNvSpPr>
          <p:nvPr>
            <p:ph type="title"/>
          </p:nvPr>
        </p:nvSpPr>
        <p:spPr/>
        <p:txBody>
          <a:bodyPr/>
          <a:lstStyle/>
          <a:p>
            <a:r>
              <a:rPr lang="sr-Latn-RS" dirty="0"/>
              <a:t>PHASES OF GAMETOGENESIS</a:t>
            </a:r>
          </a:p>
        </p:txBody>
      </p:sp>
      <p:sp>
        <p:nvSpPr>
          <p:cNvPr id="3" name="Content Placeholder 2">
            <a:extLst>
              <a:ext uri="{FF2B5EF4-FFF2-40B4-BE49-F238E27FC236}">
                <a16:creationId xmlns:a16="http://schemas.microsoft.com/office/drawing/2014/main" id="{F35CEE3E-EAEB-E647-9F23-6B4C5C0D8339}"/>
              </a:ext>
            </a:extLst>
          </p:cNvPr>
          <p:cNvSpPr>
            <a:spLocks noGrp="1"/>
          </p:cNvSpPr>
          <p:nvPr>
            <p:ph idx="1"/>
          </p:nvPr>
        </p:nvSpPr>
        <p:spPr>
          <a:xfrm>
            <a:off x="931862" y="1905000"/>
            <a:ext cx="6026151" cy="3777622"/>
          </a:xfrm>
        </p:spPr>
        <p:txBody>
          <a:bodyPr/>
          <a:lstStyle/>
          <a:p>
            <a:r>
              <a:rPr lang="sr-Latn-RS" b="1" dirty="0" err="1"/>
              <a:t>Multiplication</a:t>
            </a:r>
            <a:r>
              <a:rPr lang="sr-Latn-RS" b="1" dirty="0"/>
              <a:t> (</a:t>
            </a:r>
            <a:r>
              <a:rPr lang="sr-Latn-RS" b="1" dirty="0" err="1"/>
              <a:t>mitotic</a:t>
            </a:r>
            <a:r>
              <a:rPr lang="sr-Latn-RS" b="1" dirty="0"/>
              <a:t>) </a:t>
            </a:r>
            <a:r>
              <a:rPr lang="sr-Latn-RS" b="1" dirty="0" err="1"/>
              <a:t>phase</a:t>
            </a:r>
            <a:r>
              <a:rPr lang="sr-Latn-RS" b="1" dirty="0"/>
              <a:t> </a:t>
            </a:r>
            <a:r>
              <a:rPr lang="sr-Latn-RS" dirty="0"/>
              <a:t>- </a:t>
            </a:r>
            <a:r>
              <a:rPr lang="sr-Latn-RS" dirty="0" err="1"/>
              <a:t>primordial</a:t>
            </a:r>
            <a:r>
              <a:rPr lang="sr-Latn-RS" dirty="0"/>
              <a:t> </a:t>
            </a:r>
            <a:r>
              <a:rPr lang="sr-Latn-RS" dirty="0" err="1"/>
              <a:t>germ</a:t>
            </a:r>
            <a:r>
              <a:rPr lang="sr-Latn-RS" dirty="0"/>
              <a:t> </a:t>
            </a:r>
            <a:r>
              <a:rPr lang="sr-Latn-RS" dirty="0" err="1"/>
              <a:t>cells</a:t>
            </a:r>
            <a:r>
              <a:rPr lang="sr-Latn-RS" dirty="0"/>
              <a:t> (2n) </a:t>
            </a:r>
            <a:r>
              <a:rPr lang="sr-Latn-RS" dirty="0" err="1"/>
              <a:t>divide</a:t>
            </a:r>
            <a:r>
              <a:rPr lang="sr-Latn-RS" dirty="0"/>
              <a:t> </a:t>
            </a:r>
            <a:r>
              <a:rPr lang="sr-Latn-RS" dirty="0" err="1"/>
              <a:t>by</a:t>
            </a:r>
            <a:r>
              <a:rPr lang="sr-Latn-RS" dirty="0"/>
              <a:t> </a:t>
            </a:r>
            <a:r>
              <a:rPr lang="sr-Latn-RS" dirty="0" err="1"/>
              <a:t>mitosis</a:t>
            </a:r>
            <a:r>
              <a:rPr lang="sr-Latn-RS" dirty="0"/>
              <a:t> </a:t>
            </a:r>
            <a:r>
              <a:rPr lang="sr-Latn-RS" dirty="0" err="1"/>
              <a:t>produce</a:t>
            </a:r>
            <a:r>
              <a:rPr lang="sr-Latn-RS" dirty="0"/>
              <a:t> </a:t>
            </a:r>
            <a:r>
              <a:rPr lang="sr-Latn-RS" dirty="0" err="1"/>
              <a:t>gonias</a:t>
            </a:r>
            <a:r>
              <a:rPr lang="sr-Latn-RS" dirty="0"/>
              <a:t> (2n)</a:t>
            </a:r>
          </a:p>
          <a:p>
            <a:pPr marL="0" indent="0">
              <a:buNone/>
            </a:pPr>
            <a:endParaRPr lang="sr-Latn-RS" dirty="0"/>
          </a:p>
          <a:p>
            <a:r>
              <a:rPr lang="sr-Latn-RS" b="1" dirty="0" err="1"/>
              <a:t>Growth</a:t>
            </a:r>
            <a:r>
              <a:rPr lang="sr-Latn-RS" b="1" dirty="0"/>
              <a:t> </a:t>
            </a:r>
            <a:r>
              <a:rPr lang="sr-Latn-RS" b="1" dirty="0" err="1"/>
              <a:t>phase</a:t>
            </a:r>
            <a:r>
              <a:rPr lang="sr-Latn-RS" b="1" dirty="0"/>
              <a:t> </a:t>
            </a:r>
            <a:r>
              <a:rPr lang="sr-Latn-RS" dirty="0"/>
              <a:t>- </a:t>
            </a:r>
            <a:r>
              <a:rPr lang="sr-Latn-RS" dirty="0" err="1"/>
              <a:t>gonias</a:t>
            </a:r>
            <a:r>
              <a:rPr lang="sr-Latn-RS" dirty="0"/>
              <a:t> </a:t>
            </a:r>
            <a:r>
              <a:rPr lang="sr-Latn-RS" dirty="0" err="1"/>
              <a:t>grow</a:t>
            </a:r>
            <a:r>
              <a:rPr lang="sr-Latn-RS" dirty="0"/>
              <a:t> </a:t>
            </a:r>
            <a:r>
              <a:rPr lang="sr-Latn-RS" dirty="0" err="1"/>
              <a:t>and</a:t>
            </a:r>
            <a:r>
              <a:rPr lang="sr-Latn-RS" dirty="0"/>
              <a:t> </a:t>
            </a:r>
            <a:r>
              <a:rPr lang="sr-Latn-RS" dirty="0" err="1"/>
              <a:t>differentiate</a:t>
            </a:r>
            <a:r>
              <a:rPr lang="sr-Latn-RS" dirty="0"/>
              <a:t> </a:t>
            </a:r>
            <a:r>
              <a:rPr lang="sr-Latn-RS" dirty="0" err="1"/>
              <a:t>into</a:t>
            </a:r>
            <a:r>
              <a:rPr lang="sr-Latn-RS" dirty="0"/>
              <a:t> </a:t>
            </a:r>
            <a:r>
              <a:rPr lang="sr-Latn-RS" dirty="0" err="1"/>
              <a:t>primary</a:t>
            </a:r>
            <a:r>
              <a:rPr lang="sr-Latn-RS" dirty="0"/>
              <a:t> </a:t>
            </a:r>
            <a:r>
              <a:rPr lang="sr-Latn-RS" dirty="0" err="1"/>
              <a:t>oocytes</a:t>
            </a:r>
            <a:r>
              <a:rPr lang="sr-Latn-RS" dirty="0"/>
              <a:t>/</a:t>
            </a:r>
            <a:r>
              <a:rPr lang="sr-Latn-RS" dirty="0" err="1"/>
              <a:t>spermatocytes</a:t>
            </a:r>
            <a:r>
              <a:rPr lang="sr-Latn-RS" dirty="0"/>
              <a:t> (2n)</a:t>
            </a:r>
          </a:p>
          <a:p>
            <a:endParaRPr lang="sr-Latn-RS" dirty="0"/>
          </a:p>
          <a:p>
            <a:r>
              <a:rPr lang="sr-Latn-RS" b="1" dirty="0" err="1"/>
              <a:t>Maturation</a:t>
            </a:r>
            <a:r>
              <a:rPr lang="sr-Latn-RS" b="1" dirty="0"/>
              <a:t> </a:t>
            </a:r>
            <a:r>
              <a:rPr lang="sr-Latn-RS" b="1" dirty="0" err="1"/>
              <a:t>phase</a:t>
            </a:r>
            <a:r>
              <a:rPr lang="sr-Latn-RS" b="1" dirty="0"/>
              <a:t> </a:t>
            </a:r>
            <a:r>
              <a:rPr lang="sr-Latn-RS" dirty="0"/>
              <a:t>– </a:t>
            </a:r>
            <a:r>
              <a:rPr lang="sr-Latn-RS" dirty="0" err="1"/>
              <a:t>meiotic</a:t>
            </a:r>
            <a:r>
              <a:rPr lang="sr-Latn-RS" dirty="0"/>
              <a:t> </a:t>
            </a:r>
            <a:r>
              <a:rPr lang="sr-Latn-RS" dirty="0" err="1"/>
              <a:t>division</a:t>
            </a:r>
            <a:r>
              <a:rPr lang="sr-Latn-RS" dirty="0"/>
              <a:t> </a:t>
            </a:r>
            <a:r>
              <a:rPr lang="sr-Latn-RS" dirty="0" err="1"/>
              <a:t>of</a:t>
            </a:r>
            <a:r>
              <a:rPr lang="sr-Latn-RS" dirty="0"/>
              <a:t> </a:t>
            </a:r>
            <a:r>
              <a:rPr lang="sr-Latn-RS" dirty="0" err="1"/>
              <a:t>cells</a:t>
            </a:r>
            <a:r>
              <a:rPr lang="sr-Latn-RS" dirty="0"/>
              <a:t> (</a:t>
            </a:r>
            <a:r>
              <a:rPr lang="sr-Latn-RS" dirty="0" err="1"/>
              <a:t>when</a:t>
            </a:r>
            <a:r>
              <a:rPr lang="sr-Latn-RS" dirty="0"/>
              <a:t> </a:t>
            </a:r>
            <a:r>
              <a:rPr lang="sr-Latn-RS" dirty="0" err="1"/>
              <a:t>four</a:t>
            </a:r>
            <a:r>
              <a:rPr lang="sr-Latn-RS" dirty="0"/>
              <a:t> </a:t>
            </a:r>
            <a:r>
              <a:rPr lang="sr-Latn-RS" dirty="0" err="1"/>
              <a:t>daughter</a:t>
            </a:r>
            <a:r>
              <a:rPr lang="sr-Latn-RS" dirty="0"/>
              <a:t> </a:t>
            </a:r>
            <a:r>
              <a:rPr lang="sr-Latn-RS" dirty="0" err="1"/>
              <a:t>cells</a:t>
            </a:r>
            <a:r>
              <a:rPr lang="sr-Latn-RS" dirty="0"/>
              <a:t> </a:t>
            </a:r>
            <a:r>
              <a:rPr lang="sr-Latn-RS" dirty="0" err="1"/>
              <a:t>with</a:t>
            </a:r>
            <a:r>
              <a:rPr lang="sr-Latn-RS" dirty="0"/>
              <a:t> </a:t>
            </a:r>
            <a:r>
              <a:rPr lang="sr-Latn-RS" dirty="0" err="1"/>
              <a:t>n</a:t>
            </a:r>
            <a:r>
              <a:rPr lang="sr-Latn-RS" dirty="0"/>
              <a:t> </a:t>
            </a:r>
            <a:r>
              <a:rPr lang="sr-Latn-RS" dirty="0" err="1"/>
              <a:t>number</a:t>
            </a:r>
            <a:r>
              <a:rPr lang="sr-Latn-RS" dirty="0"/>
              <a:t> </a:t>
            </a:r>
            <a:r>
              <a:rPr lang="sr-Latn-RS" dirty="0" err="1"/>
              <a:t>of</a:t>
            </a:r>
            <a:r>
              <a:rPr lang="sr-Latn-RS" dirty="0"/>
              <a:t> </a:t>
            </a:r>
            <a:r>
              <a:rPr lang="sr-Latn-RS" dirty="0" err="1"/>
              <a:t>chromosomes</a:t>
            </a:r>
            <a:r>
              <a:rPr lang="sr-Latn-RS" dirty="0"/>
              <a:t> </a:t>
            </a:r>
            <a:r>
              <a:rPr lang="sr-Latn-RS" dirty="0" err="1"/>
              <a:t>arise</a:t>
            </a:r>
            <a:r>
              <a:rPr lang="sr-Latn-RS" dirty="0"/>
              <a:t> from one </a:t>
            </a:r>
            <a:r>
              <a:rPr lang="sr-Latn-RS" dirty="0" err="1"/>
              <a:t>mother</a:t>
            </a:r>
            <a:r>
              <a:rPr lang="sr-Latn-RS" dirty="0"/>
              <a:t> </a:t>
            </a:r>
            <a:r>
              <a:rPr lang="sr-Latn-RS" dirty="0" err="1"/>
              <a:t>cell</a:t>
            </a:r>
            <a:r>
              <a:rPr lang="sr-Latn-RS" dirty="0"/>
              <a:t> (2n).</a:t>
            </a:r>
          </a:p>
        </p:txBody>
      </p:sp>
      <p:pic>
        <p:nvPicPr>
          <p:cNvPr id="4" name="Picture 3" descr="page2image217977488">
            <a:extLst>
              <a:ext uri="{FF2B5EF4-FFF2-40B4-BE49-F238E27FC236}">
                <a16:creationId xmlns:a16="http://schemas.microsoft.com/office/drawing/2014/main" id="{E5340198-F10F-7847-B5AE-0B157AAD287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90871" y="1317311"/>
            <a:ext cx="5401129" cy="4953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120769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BB69DC-E737-A040-8EA9-9C448EF402B3}"/>
              </a:ext>
            </a:extLst>
          </p:cNvPr>
          <p:cNvSpPr>
            <a:spLocks noGrp="1"/>
          </p:cNvSpPr>
          <p:nvPr>
            <p:ph type="title"/>
          </p:nvPr>
        </p:nvSpPr>
        <p:spPr/>
        <p:txBody>
          <a:bodyPr/>
          <a:lstStyle/>
          <a:p>
            <a:r>
              <a:rPr lang="sr-Latn-RS" b="1" dirty="0"/>
              <a:t>MEIOSIS</a:t>
            </a:r>
          </a:p>
        </p:txBody>
      </p:sp>
      <p:sp>
        <p:nvSpPr>
          <p:cNvPr id="3" name="Content Placeholder 2">
            <a:extLst>
              <a:ext uri="{FF2B5EF4-FFF2-40B4-BE49-F238E27FC236}">
                <a16:creationId xmlns:a16="http://schemas.microsoft.com/office/drawing/2014/main" id="{C986DD03-EA6D-E147-B329-5E704D388AB0}"/>
              </a:ext>
            </a:extLst>
          </p:cNvPr>
          <p:cNvSpPr>
            <a:spLocks noGrp="1"/>
          </p:cNvSpPr>
          <p:nvPr>
            <p:ph idx="1"/>
          </p:nvPr>
        </p:nvSpPr>
        <p:spPr>
          <a:xfrm>
            <a:off x="2589212" y="1540189"/>
            <a:ext cx="8915400" cy="3777622"/>
          </a:xfrm>
        </p:spPr>
        <p:txBody>
          <a:bodyPr/>
          <a:lstStyle/>
          <a:p>
            <a:r>
              <a:rPr lang="sr-Latn-RS" dirty="0" err="1"/>
              <a:t>Meiosis</a:t>
            </a:r>
            <a:r>
              <a:rPr lang="sr-Latn-RS" dirty="0"/>
              <a:t> is </a:t>
            </a:r>
            <a:r>
              <a:rPr lang="sr-Latn-RS" dirty="0" err="1"/>
              <a:t>the</a:t>
            </a:r>
            <a:r>
              <a:rPr lang="sr-Latn-RS" dirty="0"/>
              <a:t> </a:t>
            </a:r>
            <a:r>
              <a:rPr lang="sr-Latn-RS" dirty="0" err="1"/>
              <a:t>process</a:t>
            </a:r>
            <a:r>
              <a:rPr lang="sr-Latn-RS" dirty="0"/>
              <a:t> </a:t>
            </a:r>
            <a:r>
              <a:rPr lang="sr-Latn-RS" dirty="0" err="1"/>
              <a:t>of</a:t>
            </a:r>
            <a:r>
              <a:rPr lang="sr-Latn-RS" dirty="0"/>
              <a:t> </a:t>
            </a:r>
            <a:r>
              <a:rPr lang="sr-Latn-RS" dirty="0" err="1"/>
              <a:t>nuclear</a:t>
            </a:r>
            <a:r>
              <a:rPr lang="sr-Latn-RS" dirty="0"/>
              <a:t> </a:t>
            </a:r>
            <a:r>
              <a:rPr lang="sr-Latn-RS" dirty="0" err="1"/>
              <a:t>division</a:t>
            </a:r>
            <a:r>
              <a:rPr lang="sr-Latn-RS" dirty="0"/>
              <a:t> </a:t>
            </a:r>
            <a:r>
              <a:rPr lang="sr-Latn-RS" dirty="0" err="1"/>
              <a:t>that</a:t>
            </a:r>
            <a:r>
              <a:rPr lang="sr-Latn-RS" dirty="0"/>
              <a:t> </a:t>
            </a:r>
            <a:r>
              <a:rPr lang="sr-Latn-RS" dirty="0" err="1"/>
              <a:t>occurs</a:t>
            </a:r>
            <a:r>
              <a:rPr lang="sr-Latn-RS" dirty="0"/>
              <a:t> </a:t>
            </a:r>
            <a:r>
              <a:rPr lang="sr-Latn-RS" dirty="0" err="1"/>
              <a:t>during</a:t>
            </a:r>
            <a:r>
              <a:rPr lang="sr-Latn-RS" dirty="0"/>
              <a:t> </a:t>
            </a:r>
            <a:r>
              <a:rPr lang="sr-Latn-RS" dirty="0" err="1"/>
              <a:t>the</a:t>
            </a:r>
            <a:r>
              <a:rPr lang="sr-Latn-RS" dirty="0"/>
              <a:t> </a:t>
            </a:r>
            <a:r>
              <a:rPr lang="sr-Latn-RS" dirty="0" err="1"/>
              <a:t>final</a:t>
            </a:r>
            <a:r>
              <a:rPr lang="sr-Latn-RS" dirty="0"/>
              <a:t> </a:t>
            </a:r>
            <a:r>
              <a:rPr lang="sr-Latn-RS" dirty="0" err="1"/>
              <a:t>stage</a:t>
            </a:r>
            <a:r>
              <a:rPr lang="sr-Latn-RS" dirty="0"/>
              <a:t> </a:t>
            </a:r>
            <a:r>
              <a:rPr lang="sr-Latn-RS" dirty="0" err="1"/>
              <a:t>of</a:t>
            </a:r>
            <a:r>
              <a:rPr lang="sr-Latn-RS" dirty="0"/>
              <a:t> </a:t>
            </a:r>
            <a:r>
              <a:rPr lang="sr-Latn-RS" dirty="0" err="1"/>
              <a:t>gamete</a:t>
            </a:r>
            <a:r>
              <a:rPr lang="sr-Latn-RS" dirty="0"/>
              <a:t> </a:t>
            </a:r>
            <a:r>
              <a:rPr lang="sr-Latn-RS" dirty="0" err="1"/>
              <a:t>formation</a:t>
            </a:r>
            <a:r>
              <a:rPr lang="sr-Latn-RS" dirty="0"/>
              <a:t>. </a:t>
            </a:r>
          </a:p>
          <a:p>
            <a:r>
              <a:rPr lang="sr-Latn-RS" dirty="0" err="1"/>
              <a:t>The</a:t>
            </a:r>
            <a:r>
              <a:rPr lang="sr-Latn-RS" dirty="0"/>
              <a:t> </a:t>
            </a:r>
            <a:r>
              <a:rPr lang="sr-Latn-RS" dirty="0" err="1"/>
              <a:t>number</a:t>
            </a:r>
            <a:r>
              <a:rPr lang="sr-Latn-RS" dirty="0"/>
              <a:t> </a:t>
            </a:r>
            <a:r>
              <a:rPr lang="sr-Latn-RS" dirty="0" err="1"/>
              <a:t>of</a:t>
            </a:r>
            <a:r>
              <a:rPr lang="sr-Latn-RS" dirty="0"/>
              <a:t> </a:t>
            </a:r>
            <a:r>
              <a:rPr lang="sr-Latn-RS" dirty="0" err="1"/>
              <a:t>chromosomes</a:t>
            </a:r>
            <a:r>
              <a:rPr lang="sr-Latn-RS" dirty="0"/>
              <a:t> is </a:t>
            </a:r>
            <a:r>
              <a:rPr lang="sr-Latn-RS" dirty="0" err="1"/>
              <a:t>reduced</a:t>
            </a:r>
            <a:r>
              <a:rPr lang="sr-Latn-RS" dirty="0"/>
              <a:t> </a:t>
            </a:r>
            <a:r>
              <a:rPr lang="sr-Latn-RS" dirty="0" err="1"/>
              <a:t>by</a:t>
            </a:r>
            <a:r>
              <a:rPr lang="sr-Latn-RS" dirty="0"/>
              <a:t> half.</a:t>
            </a:r>
          </a:p>
          <a:p>
            <a:r>
              <a:rPr lang="sr-Latn-RS" dirty="0" err="1"/>
              <a:t>It</a:t>
            </a:r>
            <a:r>
              <a:rPr lang="sr-Latn-RS" dirty="0"/>
              <a:t> </a:t>
            </a:r>
            <a:r>
              <a:rPr lang="sr-Latn-RS" dirty="0" err="1"/>
              <a:t>implies</a:t>
            </a:r>
            <a:r>
              <a:rPr lang="sr-Latn-RS" dirty="0"/>
              <a:t> </a:t>
            </a:r>
            <a:r>
              <a:rPr lang="sr-Latn-RS" dirty="0" err="1"/>
              <a:t>two</a:t>
            </a:r>
            <a:r>
              <a:rPr lang="sr-Latn-RS" dirty="0"/>
              <a:t> </a:t>
            </a:r>
            <a:r>
              <a:rPr lang="sr-Latn-RS" dirty="0" err="1"/>
              <a:t>consecutive</a:t>
            </a:r>
            <a:r>
              <a:rPr lang="sr-Latn-RS" dirty="0"/>
              <a:t> </a:t>
            </a:r>
            <a:r>
              <a:rPr lang="sr-Latn-RS" dirty="0" err="1"/>
              <a:t>divisions</a:t>
            </a:r>
            <a:r>
              <a:rPr lang="sr-Latn-RS" dirty="0"/>
              <a:t>: </a:t>
            </a:r>
            <a:r>
              <a:rPr lang="sr-Latn-RS" dirty="0" err="1"/>
              <a:t>first</a:t>
            </a:r>
            <a:r>
              <a:rPr lang="sr-Latn-RS" dirty="0"/>
              <a:t> </a:t>
            </a:r>
            <a:r>
              <a:rPr lang="sr-Latn-RS" dirty="0" err="1"/>
              <a:t>meiotic</a:t>
            </a:r>
            <a:r>
              <a:rPr lang="sr-Latn-RS" dirty="0"/>
              <a:t> </a:t>
            </a:r>
            <a:r>
              <a:rPr lang="sr-Latn-RS" dirty="0" err="1"/>
              <a:t>division</a:t>
            </a:r>
            <a:r>
              <a:rPr lang="sr-Latn-RS" dirty="0"/>
              <a:t> (</a:t>
            </a:r>
            <a:r>
              <a:rPr lang="sr-Latn-RS" dirty="0" err="1"/>
              <a:t>reduction</a:t>
            </a:r>
            <a:r>
              <a:rPr lang="sr-Latn-RS" dirty="0"/>
              <a:t> </a:t>
            </a:r>
            <a:r>
              <a:rPr lang="sr-Latn-RS" dirty="0" err="1"/>
              <a:t>division</a:t>
            </a:r>
            <a:r>
              <a:rPr lang="sr-Latn-RS" dirty="0"/>
              <a:t>) </a:t>
            </a:r>
            <a:r>
              <a:rPr lang="sr-Latn-RS" dirty="0" err="1"/>
              <a:t>and</a:t>
            </a:r>
            <a:r>
              <a:rPr lang="sr-Latn-RS" dirty="0"/>
              <a:t> </a:t>
            </a:r>
            <a:r>
              <a:rPr lang="sr-Latn-RS" dirty="0" err="1"/>
              <a:t>the</a:t>
            </a:r>
            <a:r>
              <a:rPr lang="sr-Latn-RS" dirty="0"/>
              <a:t> </a:t>
            </a:r>
            <a:r>
              <a:rPr lang="sr-Latn-RS" dirty="0" err="1"/>
              <a:t>second</a:t>
            </a:r>
            <a:r>
              <a:rPr lang="sr-Latn-RS" dirty="0"/>
              <a:t> </a:t>
            </a:r>
            <a:r>
              <a:rPr lang="sr-Latn-RS" dirty="0" err="1"/>
              <a:t>meiotic</a:t>
            </a:r>
            <a:r>
              <a:rPr lang="sr-Latn-RS" dirty="0"/>
              <a:t> </a:t>
            </a:r>
            <a:r>
              <a:rPr lang="sr-Latn-RS" dirty="0" err="1"/>
              <a:t>division-equation</a:t>
            </a:r>
            <a:r>
              <a:rPr lang="sr-Latn-RS" dirty="0"/>
              <a:t>.</a:t>
            </a:r>
          </a:p>
          <a:p>
            <a:r>
              <a:rPr lang="sr-Latn-RS" dirty="0" err="1"/>
              <a:t>Before</a:t>
            </a:r>
            <a:r>
              <a:rPr lang="sr-Latn-RS" dirty="0"/>
              <a:t> </a:t>
            </a:r>
            <a:r>
              <a:rPr lang="sr-Latn-RS" dirty="0" err="1"/>
              <a:t>the</a:t>
            </a:r>
            <a:r>
              <a:rPr lang="sr-Latn-RS" dirty="0"/>
              <a:t> </a:t>
            </a:r>
            <a:r>
              <a:rPr lang="sr-Latn-RS" dirty="0" err="1"/>
              <a:t>first</a:t>
            </a:r>
            <a:r>
              <a:rPr lang="sr-Latn-RS" dirty="0"/>
              <a:t> </a:t>
            </a:r>
            <a:r>
              <a:rPr lang="sr-Latn-RS" dirty="0" err="1"/>
              <a:t>meiotic</a:t>
            </a:r>
            <a:r>
              <a:rPr lang="sr-Latn-RS" dirty="0"/>
              <a:t> </a:t>
            </a:r>
            <a:r>
              <a:rPr lang="sr-Latn-RS" dirty="0" err="1"/>
              <a:t>division</a:t>
            </a:r>
            <a:r>
              <a:rPr lang="sr-Latn-RS" dirty="0"/>
              <a:t>, a </a:t>
            </a:r>
            <a:r>
              <a:rPr lang="sr-Latn-RS" dirty="0" err="1"/>
              <a:t>long</a:t>
            </a:r>
            <a:r>
              <a:rPr lang="sr-Latn-RS" dirty="0"/>
              <a:t> </a:t>
            </a:r>
            <a:r>
              <a:rPr lang="sr-Latn-RS" dirty="0" err="1"/>
              <a:t>and</a:t>
            </a:r>
            <a:r>
              <a:rPr lang="sr-Latn-RS" dirty="0"/>
              <a:t> </a:t>
            </a:r>
            <a:r>
              <a:rPr lang="sr-Latn-RS" dirty="0" err="1"/>
              <a:t>intense</a:t>
            </a:r>
            <a:r>
              <a:rPr lang="sr-Latn-RS" dirty="0"/>
              <a:t> </a:t>
            </a:r>
            <a:r>
              <a:rPr lang="sr-Latn-RS" dirty="0" err="1"/>
              <a:t>interphase</a:t>
            </a:r>
            <a:r>
              <a:rPr lang="sr-Latn-RS" dirty="0"/>
              <a:t> (G1, S, G2) </a:t>
            </a:r>
            <a:r>
              <a:rPr lang="sr-Latn-RS" dirty="0" err="1"/>
              <a:t>occurs</a:t>
            </a:r>
            <a:r>
              <a:rPr lang="sr-Latn-RS" dirty="0"/>
              <a:t>.</a:t>
            </a:r>
          </a:p>
        </p:txBody>
      </p:sp>
      <p:pic>
        <p:nvPicPr>
          <p:cNvPr id="14338" name="Picture 2" descr="Meiosis - Wikipedia">
            <a:extLst>
              <a:ext uri="{FF2B5EF4-FFF2-40B4-BE49-F238E27FC236}">
                <a16:creationId xmlns:a16="http://schemas.microsoft.com/office/drawing/2014/main" id="{DDEF3813-D19F-4447-8E6A-14B594743C5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52900" y="3789580"/>
            <a:ext cx="4876800" cy="30684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33055269"/>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{95FBDFBC-CD19-484E-B244-782F70D13CA6}tf10001069</Template>
  <TotalTime>179</TotalTime>
  <Words>990</Words>
  <Application>Microsoft Macintosh PowerPoint</Application>
  <PresentationFormat>Widescreen</PresentationFormat>
  <Paragraphs>93</Paragraphs>
  <Slides>22</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22</vt:i4>
      </vt:variant>
    </vt:vector>
  </HeadingPairs>
  <TitlesOfParts>
    <vt:vector size="29" baseType="lpstr">
      <vt:lpstr>AGaramondPro</vt:lpstr>
      <vt:lpstr>Arial</vt:lpstr>
      <vt:lpstr>Century Gothic</vt:lpstr>
      <vt:lpstr>Revival565BT</vt:lpstr>
      <vt:lpstr>Swiss721BT</vt:lpstr>
      <vt:lpstr>Wingdings 3</vt:lpstr>
      <vt:lpstr>Wisp</vt:lpstr>
      <vt:lpstr>REPRODUCTION OF ORGANISMS</vt:lpstr>
      <vt:lpstr>Reproduction- production of offspring</vt:lpstr>
      <vt:lpstr>REPRODUCTION USING GAMETES</vt:lpstr>
      <vt:lpstr>Reproduction using gametes</vt:lpstr>
      <vt:lpstr>Types of gametes</vt:lpstr>
      <vt:lpstr>Types of gametes</vt:lpstr>
      <vt:lpstr>GAMETOGENESIS</vt:lpstr>
      <vt:lpstr>PHASES OF GAMETOGENESIS</vt:lpstr>
      <vt:lpstr>MEIOSIS</vt:lpstr>
      <vt:lpstr>Meiosis differs from mitosis in three fundamental ways:  </vt:lpstr>
      <vt:lpstr>PowerPoint Presentation</vt:lpstr>
      <vt:lpstr>STAGES OF MEIOSIS</vt:lpstr>
      <vt:lpstr>PowerPoint Presentation</vt:lpstr>
      <vt:lpstr>FIRST MEIOTIC DIVISION (REDUCTION DIVISION)</vt:lpstr>
      <vt:lpstr>Prophase I </vt:lpstr>
      <vt:lpstr>Metaphase I </vt:lpstr>
      <vt:lpstr>Anaphase I </vt:lpstr>
      <vt:lpstr>Telophase I </vt:lpstr>
      <vt:lpstr>Second meiotic division </vt:lpstr>
      <vt:lpstr>MEIOSIS II</vt:lpstr>
      <vt:lpstr>Meiosis has three important consequences: </vt:lpstr>
      <vt:lpstr>MEIOSIS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REPRODUCTION OF ORGANISMS</dc:title>
  <dc:creator>Microsoft Office User</dc:creator>
  <cp:lastModifiedBy>Microsoft Office User</cp:lastModifiedBy>
  <cp:revision>28</cp:revision>
  <dcterms:created xsi:type="dcterms:W3CDTF">2023-09-04T06:32:08Z</dcterms:created>
  <dcterms:modified xsi:type="dcterms:W3CDTF">2023-12-20T10:13:54Z</dcterms:modified>
</cp:coreProperties>
</file>